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ink/ink1.xml" ContentType="application/inkml+xml"/>
  <Override PartName="/ppt/ink/ink2.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sldIdLst>
    <p:sldId id="256" r:id="rId2"/>
    <p:sldId id="258" r:id="rId3"/>
    <p:sldId id="257" r:id="rId4"/>
    <p:sldId id="295" r:id="rId5"/>
    <p:sldId id="282" r:id="rId6"/>
    <p:sldId id="259" r:id="rId7"/>
    <p:sldId id="260" r:id="rId8"/>
    <p:sldId id="261" r:id="rId9"/>
    <p:sldId id="262" r:id="rId10"/>
    <p:sldId id="263" r:id="rId11"/>
    <p:sldId id="264" r:id="rId12"/>
    <p:sldId id="268" r:id="rId13"/>
    <p:sldId id="269" r:id="rId14"/>
    <p:sldId id="265" r:id="rId15"/>
    <p:sldId id="266" r:id="rId16"/>
    <p:sldId id="267" r:id="rId17"/>
    <p:sldId id="270" r:id="rId18"/>
    <p:sldId id="271" r:id="rId19"/>
    <p:sldId id="272" r:id="rId20"/>
    <p:sldId id="273" r:id="rId21"/>
    <p:sldId id="274" r:id="rId22"/>
    <p:sldId id="291" r:id="rId23"/>
    <p:sldId id="275" r:id="rId24"/>
    <p:sldId id="276" r:id="rId25"/>
    <p:sldId id="277" r:id="rId26"/>
    <p:sldId id="278" r:id="rId27"/>
    <p:sldId id="279" r:id="rId28"/>
    <p:sldId id="280" r:id="rId29"/>
    <p:sldId id="281" r:id="rId30"/>
    <p:sldId id="283" r:id="rId31"/>
    <p:sldId id="284" r:id="rId32"/>
    <p:sldId id="287" r:id="rId33"/>
    <p:sldId id="292" r:id="rId34"/>
    <p:sldId id="293" r:id="rId35"/>
    <p:sldId id="294" r:id="rId36"/>
    <p:sldId id="296" r:id="rId37"/>
    <p:sldId id="288" r:id="rId38"/>
    <p:sldId id="290"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853" autoAdjust="0"/>
    <p:restoredTop sz="94660"/>
  </p:normalViewPr>
  <p:slideViewPr>
    <p:cSldViewPr snapToGrid="0">
      <p:cViewPr varScale="1">
        <p:scale>
          <a:sx n="72" d="100"/>
          <a:sy n="72" d="100"/>
        </p:scale>
        <p:origin x="392"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ink/ink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traceFormat>
        <inkml:channelProperties>
          <inkml:channelProperty channel="X" name="resolution" value="1612.54919" units="1/cm"/>
          <inkml:channelProperty channel="Y" name="resolution" value="2580.07886" units="1/cm"/>
          <inkml:channelProperty channel="F" name="resolution" value="10E-6" units="1/cm"/>
        </inkml:channelProperties>
      </inkml:inkSource>
      <inkml:timestamp xml:id="ts0" timeString="2021-02-07T04:16:21.199"/>
    </inkml:context>
    <inkml:brush xml:id="br0">
      <inkml:brushProperty name="width" value="0.05292" units="cm"/>
      <inkml:brushProperty name="height" value="0.05292" units="cm"/>
    </inkml:brush>
  </inkml:definitions>
  <inkml:trace contextRef="#ctx0" brushRef="#br0">32682 12533 872,'0'2'290,"0"-2"-72,0-2 56,4 2-73,-3-5-128,-2 5-56,1 0-1,-4 0 9,4 0-6,0 0-6,2 0 83,-2 0 7,2-3-73,4 1-3,-4 2-23,-2 0-2,0 3 3,0-3-5,-3 2 43,4-2-28,1 0-5,-2 0 4,-2 0-4,1 5 1,-3-3-5,4 0 1,0-1 3,0-1-3,0 4 8,-5-4 31,14-5 34,-13 3-27,4 2-41,0-2-2,0 2 0,0 0-2,4-5-2,-3 5 22,10-12-15,-7 9-10,-4-1 12,0 4-6,4 0 11,-3 0-9,-1 0 5,0 0 3,0 0-1,-3 0 22,1 0-21,-2 9 60,4-9-67,4 0-3,-4 0 1,0 0-2,2 0 1,-2 0 7,0 0-3,0 0-3,0 0 1,0 0 3,0 3 4,0 1 26,-6-1 25,6-3-52,0 0-2,0 5 15,-1-3-7,1-2-10,-2 0-5,2 2 1,0-2 1,0 0 4,0 1 16,-1 3 13,-3-1-25,4-3-13,0 0-4,4 0-1,-4 0 3,1 0 4,1 0-1,-1-7-2,3 7-4,0-3 3,14-4-3,-4 5-3,127-54-15,-85 19-53,-27 15-10,64-41-400,-63 40 196,-5 3-133,-3-1-210,-6 2-148</inkml:trace>
  <inkml:trace contextRef="#ctx0" brushRef="#br0" timeOffset="2816.97">25145 11737 359,'1'0'129,"-1"0"-17,-4-16 420,4 11-481,0 1-5,-5-3 7,5 2-24,-7-7-11,7 12-15,0 0-3,2 0 3,-1-4 107,-1 4-68,4 2-4,-4-4 9,-4 2-35,4-1 24,0 1-19,0 0 0,0 1-5,0-1-3,0 2-1,4 2 8,-4-4-20,0-2 4,3-2 4,2-4 38,-2 3-5,1-1 1,-4 3-23,0-1 29,0 4-34,0 0 41,0 0-42,0 0-2,0 6 68,0-6-54,0 0 24,0 1 139,-1-1-123,2 8 138,-1-1-148,0 6 15,3-5-48,-3 9 23,0 16 68,0-26-37,0-1-31,12-2 156,-7-8-119,29-18 232,-13 11-199,1-2-5,141-64 166,-119 59-317,2-4-56,59-17-317</inkml:trace>
  <inkml:trace contextRef="#ctx0" brushRef="#br0" timeOffset="10283.54">20227 12030 295,'0'0'144,"0"-8"177,0 5-184,0-1-68,0 2-37,-1-11 40,1 2-91,0-5 48,0 13-6,-2-1 62,0 2-59,-2-6 42,4 0-144,0 8 34,-4 4-232,4-4 82</inkml:trace>
  <inkml:trace contextRef="#ctx0" brushRef="#br0" timeOffset="11894.78">19832 12441 668,'2'-2'116,"-1"1"-25,7-4 217,-8 5-257,3 0-17,-3-2-13,0 2 28,8-8 48,-5 3-26,-3 7-19,2-7-20,-2 1-1,0 4-20,2 0 4,-2-5 8,1 5-18,8-3 33,3-4 76,-11 3-32,-1 4-23,0-4 41,5 4 64,-5 7-15,0-10-73,0 1-45,0 2-17,0 0 68,0 0-42,8-19 58,-5 14-89,-2-2 2,2 3 1,6-15 36,-8 13-34,10-14 11,-6 15-16,1-2-2,1 2 2,-3 1-1,4-1 0,-2 2-1,1-2-6,-1 2 0,-1-2-1,0 2 0,-2 0-4,3-1 3,18-9 4,3 3-2,-24 5-1,11 1 3,-11 1-1,2 3 9,-2 0-10,2 0 0,-1 0-1,1 0 0,0 0 2,2 3-2,-6-3-5,2-3 2,1 3 3,-3 0 8,2-1 2,0 1-2,0 0-3,-1 0-2,6 0-6,-5 0 3,5-1-6,-6 1-1,-1 0 3,2 0 4,-3 0 4,0-3 3,0 3-6,0 0-6,0 0 0,3 0 10,-3 0-1,4 5 10,-3 0-14,2-3 4,-3 3-2,0-3-1,0 3-1,2 1-3,0-4 1,-2 3 6,0-4 0,0 1-1,0-1-3,0 8 3,0 19-11,-2-21 8,2 0-1,-2 8-6,-1-7 9,2 7 0,1-5 1,0 3 0,0-4 3,0 1 2,1-2 0,-1 3 1,3-2-3,-3-1 2,0 4 3,13 20-1,-2-11-6,-3-11-3,-5-3 14,2-2-4,2 0 1,-2 2-2,2-4-3,-1 2 3,8 0 24,-6-3-16,2-2 8,0 0 14,114-31 487,-110 26-485,13-4 14,-14 3-41,-1 1-3,-2 1-9,-2-3 2,1 5-1,-1-4-3,0 1 0,0 0 0,0 0 0,11-11-8,3 0-29,-17 13 1,-2-1-15,2-4-116,-1 7 44,1-3-20,0 3-29,23 2-1854</inkml:trace>
  <inkml:trace contextRef="#ctx0" brushRef="#br0" timeOffset="13168.31">19889 13173 470,'-2'3'359,"2"-3"-230,0-5 370,0 5-467,2 0 154,-4 2-125,-9 1 75,-3 2-68,11 0-47,-3 0 24,4-3-12,0-2-4,-4 0 59,6 3 18,0-3-96,1 0 0,6-3-3,-5 3-7,6-5 2,-7 3 8,13-8 65,5-11 78,-14 14-123,-1 1-3,13-23 36,-11 20-51,10-6 2,1-2-13,-9 8-2,17-16-13,-19 17 11,24-11 6,-25 14 0,22-4-2,-9 9 10,-12 0-7,18 0 26,-15-1-27,5 8-6,-9-4-1,-2 0 2,3 0 4,6 11-1,-4 6 9,-7-15-5,5 9 17,-3 2 14,-3-10-26,2-2 1,0 21 16,2 2-18,6 16 8,2-19 2,0-3-1,-6-12-7,14 15 22,-11-17-20,3-2 1,-3-1 1,1-1 4,4 1 6,-1-3 0,-2 3-3,33-4 40,-31-5-46,59-19 15,-46 9-39,-13 7-15,23-14-203,-3 0-876</inkml:trace>
  <inkml:trace contextRef="#ctx0" brushRef="#br0" timeOffset="14680.07">19921 13946 281,'0'0'443,"0"0"-106,4-5 228,-4 10-278,-3-1-205,-11-1 154,12-3-203,0 0 91,6-2-82,2-6 8,1-8 4,10-14 13,0 4-52,-12 19-11,3-5-1,3 1 12,1 0-4,4-4 3,-9 12-8,0-1 0,10-8-10,-11 7 4,-3 3-3,3-3 3,-3 4-1,0-2-3,-1 0 1,1 2 1,1-1 2,-3 1-2,1 1 0,-1 1 2,16 21 19,-15-20-19,1 10-8,-3-9 8,0 2-4,7-1 3,-6 2 4,3 0-2,-4-3 12,0 0 9,0-2-12,0 1-4,0 0 0,0 8 27,0-6-25,0 1 3,-5 6 5,2 6-5,3-12-7,0 14-6,0-14 6,0 7 3,0-9-4,0 2-2,0 0-1,0 14-1,1-14-1,7 8 13,-8-9-12,0 4 15,3 5 21,3-5-18,-4-1-2,1 0 10,0-4-11,23 26 60,-14-14-62,-7-9-7,8 7 10,-1-1-2,1 2 11,-7-6-7,1-1 3,15 19 57,22 17 147,-37-34-173,11 19 132,-13-16-78,-2-9-75,1-1 26,6-4 111,-5-2-101,11-11 163,-8 9-152,17-32 142,-19 23-186,9-11 8,-3-6-21,-5 18-12,-1-1-4,1 2-7,8-24-19,3 3-139,-12 29 68,-2-1-203,1 7-416,2 16 49,-6-10 193</inkml:trace>
</inkml:ink>
</file>

<file path=ppt/ink/ink2.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53.35938" units="1/cm"/>
          <inkml:channelProperty channel="Y" name="resolution" value="53.33333" units="1/cm"/>
        </inkml:channelProperties>
      </inkml:inkSource>
      <inkml:timestamp xml:id="ts0" timeString="2021-02-07T04:21:57.793"/>
    </inkml:context>
    <inkml:brush xml:id="br0">
      <inkml:brushProperty name="width" value="0.05292" units="cm"/>
      <inkml:brushProperty name="height" value="0.05292" units="cm"/>
    </inkml:brush>
  </inkml:definitions>
  <inkml:trace contextRef="#ctx0" brushRef="#br0">6623 14089</inkml:trace>
</inkml:ink>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tx2">
                  <a:lumMod val="75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BB8EA117-8AE0-463C-88CE-741AC6219269}" type="datetimeFigureOut">
              <a:rPr lang="en-US" smtClean="0"/>
              <a:t>2/10/2025</a:t>
            </a:fld>
            <a:endParaRPr lang="en-US"/>
          </a:p>
        </p:txBody>
      </p:sp>
      <p:sp>
        <p:nvSpPr>
          <p:cNvPr id="5" name="Footer Placeholder 4"/>
          <p:cNvSpPr>
            <a:spLocks noGrp="1"/>
          </p:cNvSpPr>
          <p:nvPr>
            <p:ph type="ftr" sz="quarter" idx="11"/>
          </p:nvPr>
        </p:nvSpPr>
        <p:spPr>
          <a:xfrm>
            <a:off x="1876424" y="5410201"/>
            <a:ext cx="5124886" cy="365125"/>
          </a:xfrm>
        </p:spPr>
        <p:txBody>
          <a:bodyPr/>
          <a:lstStyle/>
          <a:p>
            <a:endParaRPr lang="en-US"/>
          </a:p>
        </p:txBody>
      </p:sp>
      <p:sp>
        <p:nvSpPr>
          <p:cNvPr id="6" name="Slide Number Placeholder 5"/>
          <p:cNvSpPr>
            <a:spLocks noGrp="1"/>
          </p:cNvSpPr>
          <p:nvPr>
            <p:ph type="sldNum" sz="quarter" idx="12"/>
          </p:nvPr>
        </p:nvSpPr>
        <p:spPr>
          <a:xfrm>
            <a:off x="9896911" y="5410199"/>
            <a:ext cx="771089" cy="365125"/>
          </a:xfrm>
        </p:spPr>
        <p:txBody>
          <a:bodyPr/>
          <a:lstStyle/>
          <a:p>
            <a:fld id="{5EBB6CA0-8574-4B19-8265-BA4B30F8CD8E}" type="slidenum">
              <a:rPr lang="en-US" smtClean="0"/>
              <a:t>‹#›</a:t>
            </a:fld>
            <a:endParaRPr lang="en-US"/>
          </a:p>
        </p:txBody>
      </p:sp>
    </p:spTree>
    <p:extLst>
      <p:ext uri="{BB962C8B-B14F-4D97-AF65-F5344CB8AC3E}">
        <p14:creationId xmlns:p14="http://schemas.microsoft.com/office/powerpoint/2010/main" val="27509183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B8EA117-8AE0-463C-88CE-741AC6219269}" type="datetimeFigureOut">
              <a:rPr lang="en-US" smtClean="0"/>
              <a:t>2/10/2025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EBB6CA0-8574-4B19-8265-BA4B30F8CD8E}" type="slidenum">
              <a:rPr lang="en-US" smtClean="0"/>
              <a:t>‹#›</a:t>
            </a:fld>
            <a:endParaRPr lang="en-US"/>
          </a:p>
        </p:txBody>
      </p:sp>
    </p:spTree>
    <p:extLst>
      <p:ext uri="{BB962C8B-B14F-4D97-AF65-F5344CB8AC3E}">
        <p14:creationId xmlns:p14="http://schemas.microsoft.com/office/powerpoint/2010/main" val="5678318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B8EA117-8AE0-463C-88CE-741AC6219269}" type="datetimeFigureOut">
              <a:rPr lang="en-US" smtClean="0"/>
              <a:t>2/10/2025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EBB6CA0-8574-4B19-8265-BA4B30F8CD8E}" type="slidenum">
              <a:rPr lang="en-US" smtClean="0"/>
              <a:t>‹#›</a:t>
            </a:fld>
            <a:endParaRPr lang="en-US"/>
          </a:p>
        </p:txBody>
      </p:sp>
    </p:spTree>
    <p:extLst>
      <p:ext uri="{BB962C8B-B14F-4D97-AF65-F5344CB8AC3E}">
        <p14:creationId xmlns:p14="http://schemas.microsoft.com/office/powerpoint/2010/main" val="87554356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B8EA117-8AE0-463C-88CE-741AC6219269}" type="datetimeFigureOut">
              <a:rPr lang="en-US" smtClean="0"/>
              <a:t>2/10/2025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EBB6CA0-8574-4B19-8265-BA4B30F8CD8E}" type="slidenum">
              <a:rPr lang="en-US" smtClean="0"/>
              <a:t>‹#›</a:t>
            </a:fld>
            <a:endParaRPr lang="en-US"/>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68541123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B8EA117-8AE0-463C-88CE-741AC6219269}" type="datetimeFigureOut">
              <a:rPr lang="en-US" smtClean="0"/>
              <a:t>2/10/2025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EBB6CA0-8574-4B19-8265-BA4B30F8CD8E}" type="slidenum">
              <a:rPr lang="en-US" smtClean="0"/>
              <a:t>‹#›</a:t>
            </a:fld>
            <a:endParaRPr lang="en-US"/>
          </a:p>
        </p:txBody>
      </p:sp>
    </p:spTree>
    <p:extLst>
      <p:ext uri="{BB962C8B-B14F-4D97-AF65-F5344CB8AC3E}">
        <p14:creationId xmlns:p14="http://schemas.microsoft.com/office/powerpoint/2010/main" val="160224632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BB8EA117-8AE0-463C-88CE-741AC6219269}" type="datetimeFigureOut">
              <a:rPr lang="en-US" smtClean="0"/>
              <a:t>2/10/2025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EBB6CA0-8574-4B19-8265-BA4B30F8CD8E}" type="slidenum">
              <a:rPr lang="en-US" smtClean="0"/>
              <a:t>‹#›</a:t>
            </a:fld>
            <a:endParaRPr lang="en-US"/>
          </a:p>
        </p:txBody>
      </p:sp>
    </p:spTree>
    <p:extLst>
      <p:ext uri="{BB962C8B-B14F-4D97-AF65-F5344CB8AC3E}">
        <p14:creationId xmlns:p14="http://schemas.microsoft.com/office/powerpoint/2010/main" val="174271529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BB8EA117-8AE0-463C-88CE-741AC6219269}" type="datetimeFigureOut">
              <a:rPr lang="en-US" smtClean="0"/>
              <a:t>2/10/2025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EBB6CA0-8574-4B19-8265-BA4B30F8CD8E}" type="slidenum">
              <a:rPr lang="en-US" smtClean="0"/>
              <a:t>‹#›</a:t>
            </a:fld>
            <a:endParaRPr lang="en-US"/>
          </a:p>
        </p:txBody>
      </p:sp>
    </p:spTree>
    <p:extLst>
      <p:ext uri="{BB962C8B-B14F-4D97-AF65-F5344CB8AC3E}">
        <p14:creationId xmlns:p14="http://schemas.microsoft.com/office/powerpoint/2010/main" val="25420353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B8EA117-8AE0-463C-88CE-741AC6219269}" type="datetimeFigureOut">
              <a:rPr lang="en-US" smtClean="0"/>
              <a:t>2/10/2025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EBB6CA0-8574-4B19-8265-BA4B30F8CD8E}" type="slidenum">
              <a:rPr lang="en-US" smtClean="0"/>
              <a:t>‹#›</a:t>
            </a:fld>
            <a:endParaRPr lang="en-US"/>
          </a:p>
        </p:txBody>
      </p:sp>
    </p:spTree>
    <p:extLst>
      <p:ext uri="{BB962C8B-B14F-4D97-AF65-F5344CB8AC3E}">
        <p14:creationId xmlns:p14="http://schemas.microsoft.com/office/powerpoint/2010/main" val="8344308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B8EA117-8AE0-463C-88CE-741AC6219269}" type="datetimeFigureOut">
              <a:rPr lang="en-US" smtClean="0"/>
              <a:t>2/10/2025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EBB6CA0-8574-4B19-8265-BA4B30F8CD8E}" type="slidenum">
              <a:rPr lang="en-US" smtClean="0"/>
              <a:t>‹#›</a:t>
            </a:fld>
            <a:endParaRPr lang="en-US"/>
          </a:p>
        </p:txBody>
      </p:sp>
    </p:spTree>
    <p:extLst>
      <p:ext uri="{BB962C8B-B14F-4D97-AF65-F5344CB8AC3E}">
        <p14:creationId xmlns:p14="http://schemas.microsoft.com/office/powerpoint/2010/main" val="4211558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B8EA117-8AE0-463C-88CE-741AC6219269}" type="datetimeFigureOut">
              <a:rPr lang="en-US" smtClean="0"/>
              <a:t>2/10/2025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EBB6CA0-8574-4B19-8265-BA4B30F8CD8E}" type="slidenum">
              <a:rPr lang="en-US" smtClean="0"/>
              <a:t>‹#›</a:t>
            </a:fld>
            <a:endParaRPr lang="en-US"/>
          </a:p>
        </p:txBody>
      </p:sp>
    </p:spTree>
    <p:extLst>
      <p:ext uri="{BB962C8B-B14F-4D97-AF65-F5344CB8AC3E}">
        <p14:creationId xmlns:p14="http://schemas.microsoft.com/office/powerpoint/2010/main" val="9715876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B8EA117-8AE0-463C-88CE-741AC6219269}" type="datetimeFigureOut">
              <a:rPr lang="en-US" smtClean="0"/>
              <a:t>2/10/2025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EBB6CA0-8574-4B19-8265-BA4B30F8CD8E}" type="slidenum">
              <a:rPr lang="en-US" smtClean="0"/>
              <a:t>‹#›</a:t>
            </a:fld>
            <a:endParaRPr lang="en-US"/>
          </a:p>
        </p:txBody>
      </p:sp>
    </p:spTree>
    <p:extLst>
      <p:ext uri="{BB962C8B-B14F-4D97-AF65-F5344CB8AC3E}">
        <p14:creationId xmlns:p14="http://schemas.microsoft.com/office/powerpoint/2010/main" val="3632582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B8EA117-8AE0-463C-88CE-741AC6219269}" type="datetimeFigureOut">
              <a:rPr lang="en-US" smtClean="0"/>
              <a:t>2/10/2025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EBB6CA0-8574-4B19-8265-BA4B30F8CD8E}" type="slidenum">
              <a:rPr lang="en-US" smtClean="0"/>
              <a:t>‹#›</a:t>
            </a:fld>
            <a:endParaRPr lang="en-US"/>
          </a:p>
        </p:txBody>
      </p:sp>
    </p:spTree>
    <p:extLst>
      <p:ext uri="{BB962C8B-B14F-4D97-AF65-F5344CB8AC3E}">
        <p14:creationId xmlns:p14="http://schemas.microsoft.com/office/powerpoint/2010/main" val="29541730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B8EA117-8AE0-463C-88CE-741AC6219269}" type="datetimeFigureOut">
              <a:rPr lang="en-US" smtClean="0"/>
              <a:t>2/10/2025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EBB6CA0-8574-4B19-8265-BA4B30F8CD8E}" type="slidenum">
              <a:rPr lang="en-US" smtClean="0"/>
              <a:t>‹#›</a:t>
            </a:fld>
            <a:endParaRPr lang="en-US"/>
          </a:p>
        </p:txBody>
      </p:sp>
    </p:spTree>
    <p:extLst>
      <p:ext uri="{BB962C8B-B14F-4D97-AF65-F5344CB8AC3E}">
        <p14:creationId xmlns:p14="http://schemas.microsoft.com/office/powerpoint/2010/main" val="25702370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B8EA117-8AE0-463C-88CE-741AC6219269}" type="datetimeFigureOut">
              <a:rPr lang="en-US" smtClean="0"/>
              <a:t>2/10/2025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EBB6CA0-8574-4B19-8265-BA4B30F8CD8E}" type="slidenum">
              <a:rPr lang="en-US" smtClean="0"/>
              <a:t>‹#›</a:t>
            </a:fld>
            <a:endParaRPr lang="en-US"/>
          </a:p>
        </p:txBody>
      </p:sp>
    </p:spTree>
    <p:extLst>
      <p:ext uri="{BB962C8B-B14F-4D97-AF65-F5344CB8AC3E}">
        <p14:creationId xmlns:p14="http://schemas.microsoft.com/office/powerpoint/2010/main" val="16464724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B8EA117-8AE0-463C-88CE-741AC6219269}" type="datetimeFigureOut">
              <a:rPr lang="en-US" smtClean="0"/>
              <a:t>2/10/2025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EBB6CA0-8574-4B19-8265-BA4B30F8CD8E}" type="slidenum">
              <a:rPr lang="en-US" smtClean="0"/>
              <a:t>‹#›</a:t>
            </a:fld>
            <a:endParaRPr lang="en-US"/>
          </a:p>
        </p:txBody>
      </p:sp>
    </p:spTree>
    <p:extLst>
      <p:ext uri="{BB962C8B-B14F-4D97-AF65-F5344CB8AC3E}">
        <p14:creationId xmlns:p14="http://schemas.microsoft.com/office/powerpoint/2010/main" val="28685294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B8EA117-8AE0-463C-88CE-741AC6219269}" type="datetimeFigureOut">
              <a:rPr lang="en-US" smtClean="0"/>
              <a:t>2/10/2025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EBB6CA0-8574-4B19-8265-BA4B30F8CD8E}" type="slidenum">
              <a:rPr lang="en-US" smtClean="0"/>
              <a:t>‹#›</a:t>
            </a:fld>
            <a:endParaRPr lang="en-US"/>
          </a:p>
        </p:txBody>
      </p:sp>
    </p:spTree>
    <p:extLst>
      <p:ext uri="{BB962C8B-B14F-4D97-AF65-F5344CB8AC3E}">
        <p14:creationId xmlns:p14="http://schemas.microsoft.com/office/powerpoint/2010/main" val="38263253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B8EA117-8AE0-463C-88CE-741AC6219269}" type="datetimeFigureOut">
              <a:rPr lang="en-US" smtClean="0"/>
              <a:t>2/10/2025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EBB6CA0-8574-4B19-8265-BA4B30F8CD8E}" type="slidenum">
              <a:rPr lang="en-US" smtClean="0"/>
              <a:t>‹#›</a:t>
            </a:fld>
            <a:endParaRPr lang="en-US"/>
          </a:p>
        </p:txBody>
      </p:sp>
    </p:spTree>
    <p:extLst>
      <p:ext uri="{BB962C8B-B14F-4D97-AF65-F5344CB8AC3E}">
        <p14:creationId xmlns:p14="http://schemas.microsoft.com/office/powerpoint/2010/main" val="20975958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a:gradFill flip="none" rotWithShape="1">
            <a:gsLst>
              <a:gs pos="0">
                <a:schemeClr val="tx2"/>
              </a:gs>
              <a:gs pos="100000">
                <a:schemeClr val="tx2">
                  <a:lumMod val="50000"/>
                </a:schemeClr>
              </a:gs>
            </a:gsLst>
            <a:lin ang="5400000" scaled="0"/>
            <a:tileRect/>
          </a:gradFill>
        </p:grpSpPr>
        <p:grpSp>
          <p:nvGrpSpPr>
            <p:cNvPr id="9" name="Group 8"/>
            <p:cNvGrpSpPr/>
            <p:nvPr/>
          </p:nvGrpSpPr>
          <p:grpSpPr>
            <a:xfrm>
              <a:off x="-14288" y="0"/>
              <a:ext cx="1220788" cy="6858001"/>
              <a:chOff x="-14288" y="0"/>
              <a:chExt cx="1220788" cy="6858001"/>
            </a:xfrm>
            <a:grp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p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BB8EA117-8AE0-463C-88CE-741AC6219269}" type="datetimeFigureOut">
              <a:rPr lang="en-US" smtClean="0"/>
              <a:t>2/10/2025</a:t>
            </a:fld>
            <a:endParaRPr lang="en-US"/>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5EBB6CA0-8574-4B19-8265-BA4B30F8CD8E}" type="slidenum">
              <a:rPr lang="en-US" smtClean="0"/>
              <a:t>‹#›</a:t>
            </a:fld>
            <a:endParaRPr lang="en-US"/>
          </a:p>
        </p:txBody>
      </p:sp>
    </p:spTree>
    <p:extLst>
      <p:ext uri="{BB962C8B-B14F-4D97-AF65-F5344CB8AC3E}">
        <p14:creationId xmlns:p14="http://schemas.microsoft.com/office/powerpoint/2010/main" val="3085136697"/>
      </p:ext>
    </p:extLst>
  </p:cSld>
  <p:clrMap bg1="dk1" tx1="lt1" bg2="dk2" tx2="lt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27.emf"/><Relationship Id="rId3" Type="http://schemas.openxmlformats.org/officeDocument/2006/relationships/image" Target="../media/image14.jpg"/><Relationship Id="rId7" Type="http://schemas.openxmlformats.org/officeDocument/2006/relationships/customXml" Target="../ink/ink1.xml"/><Relationship Id="rId2" Type="http://schemas.openxmlformats.org/officeDocument/2006/relationships/image" Target="../media/image13.jp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jp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38.emf"/><Relationship Id="rId5" Type="http://schemas.openxmlformats.org/officeDocument/2006/relationships/customXml" Target="../ink/ink2.xml"/><Relationship Id="rId4" Type="http://schemas.openxmlformats.org/officeDocument/2006/relationships/image" Target="../media/image25.png"/></Relationships>
</file>

<file path=ppt/slides/_rels/slide23.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27.jpg"/><Relationship Id="rId1" Type="http://schemas.openxmlformats.org/officeDocument/2006/relationships/slideLayout" Target="../slideLayouts/slideLayout2.xml"/><Relationship Id="rId4" Type="http://schemas.openxmlformats.org/officeDocument/2006/relationships/image" Target="../media/image29.jpg"/></Relationships>
</file>

<file path=ppt/slides/_rels/slide2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9.jpg"/><Relationship Id="rId1" Type="http://schemas.openxmlformats.org/officeDocument/2006/relationships/slideLayout" Target="../slideLayouts/slideLayout2.xml"/><Relationship Id="rId6" Type="http://schemas.openxmlformats.org/officeDocument/2006/relationships/image" Target="../media/image34.jpg"/><Relationship Id="rId5" Type="http://schemas.openxmlformats.org/officeDocument/2006/relationships/image" Target="../media/image33.png"/><Relationship Id="rId4" Type="http://schemas.openxmlformats.org/officeDocument/2006/relationships/image" Target="../media/image15.jpg"/></Relationships>
</file>

<file path=ppt/slides/_rels/slide2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pPr algn="ctr"/>
            <a:r>
              <a:rPr lang="en-US" sz="7200" dirty="0"/>
              <a:t>ELECTROMECHANICAL SYSTEM</a:t>
            </a:r>
          </a:p>
        </p:txBody>
      </p:sp>
      <p:sp>
        <p:nvSpPr>
          <p:cNvPr id="3" name="Subtitle 2"/>
          <p:cNvSpPr>
            <a:spLocks noGrp="1"/>
          </p:cNvSpPr>
          <p:nvPr>
            <p:ph type="subTitle" idx="1"/>
          </p:nvPr>
        </p:nvSpPr>
        <p:spPr/>
        <p:txBody>
          <a:bodyPr>
            <a:normAutofit/>
          </a:bodyPr>
          <a:lstStyle/>
          <a:p>
            <a:pPr algn="ctr"/>
            <a:r>
              <a:rPr lang="en-US" sz="2800" dirty="0"/>
              <a:t>Chapter 3: MOTOR CONTROL components</a:t>
            </a:r>
          </a:p>
          <a:p>
            <a:pPr algn="ctr"/>
            <a:endParaRPr lang="en-US" sz="2800" dirty="0"/>
          </a:p>
        </p:txBody>
      </p:sp>
    </p:spTree>
    <p:extLst>
      <p:ext uri="{BB962C8B-B14F-4D97-AF65-F5344CB8AC3E}">
        <p14:creationId xmlns:p14="http://schemas.microsoft.com/office/powerpoint/2010/main" val="848704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618518"/>
            <a:ext cx="9905998" cy="954788"/>
          </a:xfrm>
        </p:spPr>
        <p:txBody>
          <a:bodyPr>
            <a:normAutofit fontScale="90000"/>
          </a:bodyPr>
          <a:lstStyle/>
          <a:p>
            <a:r>
              <a:rPr lang="en-US" dirty="0"/>
              <a:t>3. </a:t>
            </a:r>
            <a:r>
              <a:rPr lang="en-US" b="1" dirty="0"/>
              <a:t>PUSH BUTTONS / TOGGLE SWITHES/ SELECTOR SWITCHEs</a:t>
            </a:r>
            <a:endParaRPr lang="en-US" dirty="0"/>
          </a:p>
        </p:txBody>
      </p:sp>
      <p:sp>
        <p:nvSpPr>
          <p:cNvPr id="3" name="Content Placeholder 2"/>
          <p:cNvSpPr>
            <a:spLocks noGrp="1"/>
          </p:cNvSpPr>
          <p:nvPr>
            <p:ph idx="1"/>
          </p:nvPr>
        </p:nvSpPr>
        <p:spPr>
          <a:xfrm>
            <a:off x="1141412" y="1667435"/>
            <a:ext cx="9905999" cy="5015753"/>
          </a:xfrm>
        </p:spPr>
        <p:txBody>
          <a:bodyPr/>
          <a:lstStyle/>
          <a:p>
            <a:r>
              <a:rPr lang="en-US" dirty="0"/>
              <a:t> ALSO USED TO MANUALLY OPEN AND CLOSE CONTACTS.</a:t>
            </a:r>
          </a:p>
          <a:p>
            <a:r>
              <a:rPr lang="en-US" dirty="0"/>
              <a:t>THE DIFFERENCE BETWEEN A PUSH BUTTON AND SELECTOR SWITCH IS THE OPERATOR MECHANISM. A SELECTOR SWITCH OPERATOR IS ROTATED (INSTEAD OF PUSHED) TO OPEN AND CLOSE CONTACTS OF THE ATTACHED CONTACT BLOCK.</a:t>
            </a:r>
          </a:p>
          <a:p>
            <a:r>
              <a:rPr lang="en-US" dirty="0"/>
              <a:t> AVAILABLE IN 2, 3, OR 4 POSITION TYPES.</a:t>
            </a:r>
          </a:p>
          <a:p>
            <a:pPr marL="0" indent="0">
              <a:buNone/>
            </a:pPr>
            <a:endParaRPr lang="en-US" dirty="0"/>
          </a:p>
        </p:txBody>
      </p:sp>
    </p:spTree>
    <p:extLst>
      <p:ext uri="{BB962C8B-B14F-4D97-AF65-F5344CB8AC3E}">
        <p14:creationId xmlns:p14="http://schemas.microsoft.com/office/powerpoint/2010/main" val="33089137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350229"/>
            <a:ext cx="9905998" cy="1478570"/>
          </a:xfrm>
        </p:spPr>
        <p:txBody>
          <a:bodyPr/>
          <a:lstStyle/>
          <a:p>
            <a:r>
              <a:rPr lang="en-US" dirty="0"/>
              <a:t>3. </a:t>
            </a:r>
            <a:r>
              <a:rPr lang="en-US" b="1" dirty="0"/>
              <a:t>PUSH BUTTONS / TOGGLE SWITHES/ SELECTOR SWITCHES</a:t>
            </a:r>
            <a:endParaRPr lang="en-US" dirty="0"/>
          </a:p>
        </p:txBody>
      </p:sp>
      <p:pic>
        <p:nvPicPr>
          <p:cNvPr id="4" name="Content Placeholder 3"/>
          <p:cNvPicPr>
            <a:picLocks noGrp="1" noChangeAspect="1"/>
          </p:cNvPicPr>
          <p:nvPr>
            <p:ph idx="1"/>
          </p:nvPr>
        </p:nvPicPr>
        <p:blipFill>
          <a:blip r:embed="rId2"/>
          <a:stretch>
            <a:fillRect/>
          </a:stretch>
        </p:blipFill>
        <p:spPr>
          <a:xfrm>
            <a:off x="1573305" y="1828799"/>
            <a:ext cx="9305366" cy="4760259"/>
          </a:xfrm>
          <a:prstGeom prst="rect">
            <a:avLst/>
          </a:prstGeom>
        </p:spPr>
      </p:pic>
    </p:spTree>
    <p:extLst>
      <p:ext uri="{BB962C8B-B14F-4D97-AF65-F5344CB8AC3E}">
        <p14:creationId xmlns:p14="http://schemas.microsoft.com/office/powerpoint/2010/main" val="17969825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618518"/>
            <a:ext cx="9905998" cy="968235"/>
          </a:xfrm>
        </p:spPr>
        <p:txBody>
          <a:bodyPr/>
          <a:lstStyle/>
          <a:p>
            <a:r>
              <a:rPr lang="en-US" dirty="0"/>
              <a:t>4. INDICATOR LIGHTS (PILOT LIGHTS)</a:t>
            </a:r>
          </a:p>
        </p:txBody>
      </p:sp>
      <p:sp>
        <p:nvSpPr>
          <p:cNvPr id="3" name="Content Placeholder 2"/>
          <p:cNvSpPr>
            <a:spLocks noGrp="1"/>
          </p:cNvSpPr>
          <p:nvPr>
            <p:ph idx="1"/>
          </p:nvPr>
        </p:nvSpPr>
        <p:spPr>
          <a:xfrm>
            <a:off x="1141412" y="1586752"/>
            <a:ext cx="9905999" cy="4733365"/>
          </a:xfrm>
        </p:spPr>
        <p:txBody>
          <a:bodyPr>
            <a:normAutofit/>
          </a:bodyPr>
          <a:lstStyle/>
          <a:p>
            <a:r>
              <a:rPr lang="en-US" sz="2800" dirty="0"/>
              <a:t>PROVIDE VISUAL INDICATION OF THE STATUS FOR MANY MOTOR-CONTROLLED PROCESSES PERMITTING PERSONNEL AT REMOTE LOCATIONS TO OBSERVE THE CURRENT STATE OF THE OPERATION. </a:t>
            </a:r>
          </a:p>
          <a:p>
            <a:r>
              <a:rPr lang="en-US" sz="2800" dirty="0"/>
              <a:t>THEY ARE COMMONLY USED TO INDICATE WHETHER OR NOT A MOTOR IS OPERATING.</a:t>
            </a:r>
          </a:p>
        </p:txBody>
      </p:sp>
    </p:spTree>
    <p:extLst>
      <p:ext uri="{BB962C8B-B14F-4D97-AF65-F5344CB8AC3E}">
        <p14:creationId xmlns:p14="http://schemas.microsoft.com/office/powerpoint/2010/main" val="7117597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 INDICATOR LIGHTS (PILOT LIGHTS)</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60525" y="1926524"/>
            <a:ext cx="4303804" cy="3223699"/>
          </a:xfrm>
        </p:spPr>
      </p:pic>
      <p:pic>
        <p:nvPicPr>
          <p:cNvPr id="5" name="Picture 4"/>
          <p:cNvPicPr>
            <a:picLocks noChangeAspect="1"/>
          </p:cNvPicPr>
          <p:nvPr/>
        </p:nvPicPr>
        <p:blipFill>
          <a:blip r:embed="rId3"/>
          <a:stretch>
            <a:fillRect/>
          </a:stretch>
        </p:blipFill>
        <p:spPr>
          <a:xfrm>
            <a:off x="6764990" y="1929511"/>
            <a:ext cx="4691903" cy="3220711"/>
          </a:xfrm>
          <a:prstGeom prst="rect">
            <a:avLst/>
          </a:prstGeom>
        </p:spPr>
      </p:pic>
    </p:spTree>
    <p:extLst>
      <p:ext uri="{BB962C8B-B14F-4D97-AF65-F5344CB8AC3E}">
        <p14:creationId xmlns:p14="http://schemas.microsoft.com/office/powerpoint/2010/main" val="36610023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5. OVERLOAD RELAYS (THERMAL / SOLID STATE)</a:t>
            </a:r>
          </a:p>
        </p:txBody>
      </p:sp>
      <p:sp>
        <p:nvSpPr>
          <p:cNvPr id="3" name="Content Placeholder 2"/>
          <p:cNvSpPr>
            <a:spLocks noGrp="1"/>
          </p:cNvSpPr>
          <p:nvPr>
            <p:ph idx="1"/>
          </p:nvPr>
        </p:nvSpPr>
        <p:spPr>
          <a:xfrm>
            <a:off x="1141412" y="1492624"/>
            <a:ext cx="9905999" cy="5123329"/>
          </a:xfrm>
        </p:spPr>
        <p:txBody>
          <a:bodyPr>
            <a:normAutofit/>
          </a:bodyPr>
          <a:lstStyle/>
          <a:p>
            <a:r>
              <a:rPr lang="en-US" sz="2800" dirty="0"/>
              <a:t>USED TO PROTECT MOTORS FROM OVERHEATING.</a:t>
            </a:r>
          </a:p>
          <a:p>
            <a:r>
              <a:rPr lang="en-US" sz="2800" dirty="0"/>
              <a:t>WHEN EXCESSIVE CURRENT IS DRAWN FOR A PREDETERMINED AMOUNT OF CURRENT, THE OVERLOAD RELAY’S CONTACT S OPEN, REMOVING POWER FROM THE MOTOR. </a:t>
            </a:r>
          </a:p>
          <a:p>
            <a:r>
              <a:rPr lang="en-US" sz="2800" dirty="0"/>
              <a:t>AN OVERLOAD RELAY USED WITH A THREE PHASE MOTOR HAS 3 SUCH CONTACTS, ONE FOR EACH PHASE.</a:t>
            </a:r>
          </a:p>
        </p:txBody>
      </p:sp>
    </p:spTree>
    <p:extLst>
      <p:ext uri="{BB962C8B-B14F-4D97-AF65-F5344CB8AC3E}">
        <p14:creationId xmlns:p14="http://schemas.microsoft.com/office/powerpoint/2010/main" val="4737451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5. OVERLOAD RELAYS (THERMAL / SOLID STATE)</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665662" y="1631576"/>
            <a:ext cx="3362232" cy="2375648"/>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1659" y="1631576"/>
            <a:ext cx="3810000" cy="2375648"/>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7503" y="4195483"/>
            <a:ext cx="4679577" cy="2474258"/>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32852" y="1803167"/>
            <a:ext cx="1948562" cy="1948562"/>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16834" y="4195483"/>
            <a:ext cx="6172200" cy="2474258"/>
          </a:xfrm>
          <a:prstGeom prst="rect">
            <a:avLst/>
          </a:prstGeom>
        </p:spPr>
      </p:pic>
      <mc:AlternateContent xmlns:mc="http://schemas.openxmlformats.org/markup-compatibility/2006" xmlns:p14="http://schemas.microsoft.com/office/powerpoint/2010/main">
        <mc:Choice Requires="p14">
          <p:contentPart p14:bwMode="auto" r:id="rId7">
            <p14:nvContentPartPr>
              <p14:cNvPr id="3" name="Ink 2"/>
              <p14:cNvContentPartPr/>
              <p14:nvPr/>
            </p14:nvContentPartPr>
            <p14:xfrm>
              <a:off x="7139520" y="4162320"/>
              <a:ext cx="4796640" cy="971640"/>
            </p14:xfrm>
          </p:contentPart>
        </mc:Choice>
        <mc:Fallback xmlns="">
          <p:pic>
            <p:nvPicPr>
              <p:cNvPr id="3" name="Ink 2"/>
              <p:cNvPicPr/>
              <p:nvPr/>
            </p:nvPicPr>
            <p:blipFill>
              <a:blip r:embed="rId8"/>
              <a:stretch>
                <a:fillRect/>
              </a:stretch>
            </p:blipFill>
            <p:spPr>
              <a:xfrm>
                <a:off x="7135920" y="4154040"/>
                <a:ext cx="4803840" cy="988920"/>
              </a:xfrm>
              <a:prstGeom prst="rect">
                <a:avLst/>
              </a:prstGeom>
            </p:spPr>
          </p:pic>
        </mc:Fallback>
      </mc:AlternateContent>
    </p:spTree>
    <p:extLst>
      <p:ext uri="{BB962C8B-B14F-4D97-AF65-F5344CB8AC3E}">
        <p14:creationId xmlns:p14="http://schemas.microsoft.com/office/powerpoint/2010/main" val="27079245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6. MAGNETIC CONTACTORS</a:t>
            </a:r>
          </a:p>
        </p:txBody>
      </p:sp>
      <p:sp>
        <p:nvSpPr>
          <p:cNvPr id="5" name="Content Placeholder 4"/>
          <p:cNvSpPr>
            <a:spLocks noGrp="1"/>
          </p:cNvSpPr>
          <p:nvPr>
            <p:ph idx="1"/>
          </p:nvPr>
        </p:nvSpPr>
        <p:spPr>
          <a:xfrm>
            <a:off x="1141412" y="1694329"/>
            <a:ext cx="9905999" cy="4096872"/>
          </a:xfrm>
        </p:spPr>
        <p:txBody>
          <a:bodyPr/>
          <a:lstStyle/>
          <a:p>
            <a:r>
              <a:rPr lang="en-US" dirty="0"/>
              <a:t>CONTACTORS ARE USED IN CONJUNCTION WITH PILOT DEVICES TO AUTOMATICALLY CONTROL HIGH-CURRENT LOADS. </a:t>
            </a:r>
          </a:p>
          <a:p>
            <a:r>
              <a:rPr lang="en-US" dirty="0"/>
              <a:t>THE PILOT DEVICE, WITH LIMITED CURRENT HANDLING CAPACITY, IS USED TO CONTROL CURRENT TO THE CONTACTOR COIL, THE CONTACTS OF WHICH ARE USED TO SWITCH HEAVIER LOAD CURRENTS.</a:t>
            </a:r>
          </a:p>
          <a:p>
            <a:r>
              <a:rPr lang="en-US" dirty="0"/>
              <a:t>THE BASIC  PARTS ARE ELECTROMAGNETS, SPRING, COIL AND CONTACTS</a:t>
            </a:r>
          </a:p>
        </p:txBody>
      </p:sp>
    </p:spTree>
    <p:extLst>
      <p:ext uri="{BB962C8B-B14F-4D97-AF65-F5344CB8AC3E}">
        <p14:creationId xmlns:p14="http://schemas.microsoft.com/office/powerpoint/2010/main" val="42856967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0390" y="120977"/>
            <a:ext cx="9905998" cy="1478570"/>
          </a:xfrm>
        </p:spPr>
        <p:txBody>
          <a:bodyPr/>
          <a:lstStyle/>
          <a:p>
            <a:r>
              <a:rPr lang="en-US" dirty="0"/>
              <a:t>6. MAGNETIC CONTACTORS</a:t>
            </a:r>
          </a:p>
        </p:txBody>
      </p:sp>
      <p:pic>
        <p:nvPicPr>
          <p:cNvPr id="4" name="Picture 3"/>
          <p:cNvPicPr>
            <a:picLocks noChangeAspect="1"/>
          </p:cNvPicPr>
          <p:nvPr/>
        </p:nvPicPr>
        <p:blipFill>
          <a:blip r:embed="rId2"/>
          <a:stretch>
            <a:fillRect/>
          </a:stretch>
        </p:blipFill>
        <p:spPr>
          <a:xfrm>
            <a:off x="5771869" y="1203512"/>
            <a:ext cx="5381625" cy="5402355"/>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4255" y="1203512"/>
            <a:ext cx="4762500" cy="249667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4255" y="3700182"/>
            <a:ext cx="4762500" cy="2905685"/>
          </a:xfrm>
          <a:prstGeom prst="rect">
            <a:avLst/>
          </a:prstGeom>
        </p:spPr>
      </p:pic>
    </p:spTree>
    <p:extLst>
      <p:ext uri="{BB962C8B-B14F-4D97-AF65-F5344CB8AC3E}">
        <p14:creationId xmlns:p14="http://schemas.microsoft.com/office/powerpoint/2010/main" val="28396681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4" y="336130"/>
            <a:ext cx="9905998" cy="1478570"/>
          </a:xfrm>
        </p:spPr>
        <p:txBody>
          <a:bodyPr/>
          <a:lstStyle/>
          <a:p>
            <a:r>
              <a:rPr lang="en-US" dirty="0"/>
              <a:t>6. MAGNETIC CONTACTORS</a:t>
            </a:r>
          </a:p>
        </p:txBody>
      </p:sp>
      <p:pic>
        <p:nvPicPr>
          <p:cNvPr id="4" name="How does a contactor work. What is a contactor. Contactor wiring diagram.">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141414" y="1506071"/>
            <a:ext cx="10463398" cy="4693023"/>
          </a:xfrm>
        </p:spPr>
      </p:pic>
    </p:spTree>
    <p:extLst>
      <p:ext uri="{BB962C8B-B14F-4D97-AF65-F5344CB8AC3E}">
        <p14:creationId xmlns:p14="http://schemas.microsoft.com/office/powerpoint/2010/main" val="35768195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7. CONTROL RELAYS</a:t>
            </a:r>
          </a:p>
        </p:txBody>
      </p:sp>
      <p:sp>
        <p:nvSpPr>
          <p:cNvPr id="3" name="Content Placeholder 2"/>
          <p:cNvSpPr>
            <a:spLocks noGrp="1"/>
          </p:cNvSpPr>
          <p:nvPr>
            <p:ph idx="1"/>
          </p:nvPr>
        </p:nvSpPr>
        <p:spPr>
          <a:xfrm>
            <a:off x="1141412" y="1627094"/>
            <a:ext cx="9905999" cy="4733365"/>
          </a:xfrm>
        </p:spPr>
        <p:txBody>
          <a:bodyPr>
            <a:normAutofit/>
          </a:bodyPr>
          <a:lstStyle/>
          <a:p>
            <a:r>
              <a:rPr lang="en-US" sz="2800" dirty="0"/>
              <a:t>RELAYS ARE ELECTRO0MECHANICAL SWITCHES THAT ARE TRIGGERED BY SUPPLYING ELECTRICITY THROUGH ITS COIL. WHEN THE RELAY COIL IS ENERGIZED, ITS CONTACTS WILL SWITCH TO ITS OPPOSITE STATE.</a:t>
            </a:r>
          </a:p>
          <a:p>
            <a:r>
              <a:rPr lang="en-US" sz="2800" dirty="0"/>
              <a:t>REMEMBER MAGNETIC CONTACTORS AND RELAYS ARE THE SAME.</a:t>
            </a:r>
          </a:p>
          <a:p>
            <a:r>
              <a:rPr lang="en-US" sz="2800" dirty="0"/>
              <a:t>CONTACTORS ARE FOR HIGHER LOADS AND RELAYS ARE FOR LIGHTER LOADS.</a:t>
            </a:r>
          </a:p>
          <a:p>
            <a:pPr marL="0" indent="0">
              <a:buNone/>
            </a:pPr>
            <a:endParaRPr lang="en-US" dirty="0"/>
          </a:p>
        </p:txBody>
      </p:sp>
    </p:spTree>
    <p:extLst>
      <p:ext uri="{BB962C8B-B14F-4D97-AF65-F5344CB8AC3E}">
        <p14:creationId xmlns:p14="http://schemas.microsoft.com/office/powerpoint/2010/main" val="12869520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b="1" dirty="0">
                <a:solidFill>
                  <a:srgbClr val="00B050"/>
                </a:solidFill>
              </a:rPr>
              <a:t>MOTOR CONTROL</a:t>
            </a:r>
            <a:br>
              <a:rPr lang="en-US" dirty="0"/>
            </a:br>
            <a:r>
              <a:rPr lang="en-US" dirty="0"/>
              <a:t>A motor control circuit can be defined as a</a:t>
            </a:r>
            <a:br>
              <a:rPr lang="en-US" dirty="0"/>
            </a:br>
            <a:r>
              <a:rPr lang="en-US" dirty="0"/>
              <a:t>means of supplying power to and removing</a:t>
            </a:r>
            <a:br>
              <a:rPr lang="en-US" dirty="0"/>
            </a:br>
            <a:r>
              <a:rPr lang="en-US" dirty="0"/>
              <a:t>power from a motor.</a:t>
            </a:r>
          </a:p>
        </p:txBody>
      </p:sp>
      <p:pic>
        <p:nvPicPr>
          <p:cNvPr id="7" name="Content Placeholder 6"/>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263874" y="2249488"/>
            <a:ext cx="5661078" cy="3541712"/>
          </a:xfrm>
        </p:spPr>
      </p:pic>
    </p:spTree>
    <p:extLst>
      <p:ext uri="{BB962C8B-B14F-4D97-AF65-F5344CB8AC3E}">
        <p14:creationId xmlns:p14="http://schemas.microsoft.com/office/powerpoint/2010/main" val="23225553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7. CONTROL RELAYS</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99366" y="2097088"/>
            <a:ext cx="4876800" cy="3457575"/>
          </a:xfrm>
        </p:spPr>
      </p:pic>
      <p:pic>
        <p:nvPicPr>
          <p:cNvPr id="5" name="Picture 4"/>
          <p:cNvPicPr>
            <a:picLocks noChangeAspect="1"/>
          </p:cNvPicPr>
          <p:nvPr/>
        </p:nvPicPr>
        <p:blipFill>
          <a:blip r:embed="rId3"/>
          <a:stretch>
            <a:fillRect/>
          </a:stretch>
        </p:blipFill>
        <p:spPr>
          <a:xfrm>
            <a:off x="6094411" y="2097087"/>
            <a:ext cx="5066647" cy="3457575"/>
          </a:xfrm>
          <a:prstGeom prst="rect">
            <a:avLst/>
          </a:prstGeom>
        </p:spPr>
      </p:pic>
    </p:spTree>
    <p:extLst>
      <p:ext uri="{BB962C8B-B14F-4D97-AF65-F5344CB8AC3E}">
        <p14:creationId xmlns:p14="http://schemas.microsoft.com/office/powerpoint/2010/main" val="23127512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7. CONTROL RELAYS</a:t>
            </a:r>
          </a:p>
        </p:txBody>
      </p:sp>
      <p:pic>
        <p:nvPicPr>
          <p:cNvPr id="4" name="Content Placeholder 3"/>
          <p:cNvPicPr>
            <a:picLocks noGrp="1" noChangeAspect="1"/>
          </p:cNvPicPr>
          <p:nvPr>
            <p:ph idx="1"/>
          </p:nvPr>
        </p:nvPicPr>
        <p:blipFill>
          <a:blip r:embed="rId2"/>
          <a:stretch>
            <a:fillRect/>
          </a:stretch>
        </p:blipFill>
        <p:spPr>
          <a:xfrm>
            <a:off x="1021976" y="1855694"/>
            <a:ext cx="9762565" cy="4450977"/>
          </a:xfrm>
          <a:prstGeom prst="rect">
            <a:avLst/>
          </a:prstGeom>
        </p:spPr>
      </p:pic>
    </p:spTree>
    <p:extLst>
      <p:ext uri="{BB962C8B-B14F-4D97-AF65-F5344CB8AC3E}">
        <p14:creationId xmlns:p14="http://schemas.microsoft.com/office/powerpoint/2010/main" val="15514318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7. CONTROL RELAYS</a:t>
            </a:r>
          </a:p>
        </p:txBody>
      </p:sp>
      <p:pic>
        <p:nvPicPr>
          <p:cNvPr id="4" name="Relay -  Explained and animated - how relay works">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900954" y="1680882"/>
            <a:ext cx="10676964" cy="4572000"/>
          </a:xfrm>
        </p:spPr>
      </p:pic>
      <mc:AlternateContent xmlns:mc="http://schemas.openxmlformats.org/markup-compatibility/2006" xmlns:p14="http://schemas.microsoft.com/office/powerpoint/2010/main">
        <mc:Choice Requires="p14">
          <p:contentPart p14:bwMode="auto" r:id="rId5">
            <p14:nvContentPartPr>
              <p14:cNvPr id="3" name="Ink 2"/>
              <p14:cNvContentPartPr/>
              <p14:nvPr/>
            </p14:nvContentPartPr>
            <p14:xfrm>
              <a:off x="2384280" y="5072040"/>
              <a:ext cx="360" cy="360"/>
            </p14:xfrm>
          </p:contentPart>
        </mc:Choice>
        <mc:Fallback xmlns="">
          <p:pic>
            <p:nvPicPr>
              <p:cNvPr id="3" name="Ink 2"/>
              <p:cNvPicPr/>
              <p:nvPr/>
            </p:nvPicPr>
            <p:blipFill>
              <a:blip r:embed="rId6"/>
              <a:stretch>
                <a:fillRect/>
              </a:stretch>
            </p:blipFill>
            <p:spPr>
              <a:xfrm>
                <a:off x="2374920" y="5062680"/>
                <a:ext cx="19080" cy="19080"/>
              </a:xfrm>
              <a:prstGeom prst="rect">
                <a:avLst/>
              </a:prstGeom>
            </p:spPr>
          </p:pic>
        </mc:Fallback>
      </mc:AlternateContent>
    </p:spTree>
    <p:extLst>
      <p:ext uri="{BB962C8B-B14F-4D97-AF65-F5344CB8AC3E}">
        <p14:creationId xmlns:p14="http://schemas.microsoft.com/office/powerpoint/2010/main" val="244587832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100000">
                <p:cTn id="7" fill="hold" display="0">
                  <p:stCondLst>
                    <p:cond delay="indefinite"/>
                  </p:stCondLst>
                </p:cTn>
                <p:tgtEl>
                  <p:spTgt spid="4"/>
                </p:tgtEl>
              </p:cMediaNode>
            </p:vide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7. CONTROL RELAYS</a:t>
            </a:r>
          </a:p>
        </p:txBody>
      </p:sp>
      <p:sp>
        <p:nvSpPr>
          <p:cNvPr id="4" name="Rectangle 1"/>
          <p:cNvSpPr>
            <a:spLocks noChangeArrowheads="1"/>
          </p:cNvSpPr>
          <p:nvPr/>
        </p:nvSpPr>
        <p:spPr bwMode="auto">
          <a:xfrm>
            <a:off x="1141413" y="1609700"/>
            <a:ext cx="9291917" cy="40240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33308" tIns="133308" rIns="133308" bIns="133308"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3200" b="1" i="0" u="none" strike="noStrike" cap="none" normalizeH="0" baseline="0" dirty="0">
                <a:ln>
                  <a:noFill/>
                </a:ln>
                <a:solidFill>
                  <a:srgbClr val="404041"/>
                </a:solidFill>
                <a:effectLst/>
                <a:latin typeface="Lato"/>
              </a:rPr>
              <a:t>E</a:t>
            </a:r>
            <a:r>
              <a:rPr kumimoji="0" lang="en-US" sz="2400" b="1" i="0" u="none" strike="noStrike" cap="none" normalizeH="0" baseline="0" dirty="0">
                <a:ln>
                  <a:noFill/>
                </a:ln>
                <a:solidFill>
                  <a:srgbClr val="404041"/>
                </a:solidFill>
                <a:effectLst/>
                <a:latin typeface="Lato"/>
              </a:rPr>
              <a:t>lectrical Relay Contact Configurations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rgbClr val="414042"/>
                </a:solidFill>
                <a:effectLst/>
                <a:latin typeface="Lato"/>
              </a:rPr>
              <a:t>  </a:t>
            </a:r>
            <a:endParaRPr kumimoji="0" lang="en-US" sz="2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2400" b="0" i="0" u="none" strike="noStrike" cap="none" normalizeH="0" baseline="0" dirty="0">
                <a:ln>
                  <a:noFill/>
                </a:ln>
                <a:solidFill>
                  <a:srgbClr val="414042"/>
                </a:solidFill>
                <a:effectLst/>
                <a:latin typeface="Lato"/>
              </a:rPr>
              <a:t>Where: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2400" b="0" i="0" u="none" strike="noStrike" cap="none" normalizeH="0" baseline="0" dirty="0">
                <a:ln>
                  <a:noFill/>
                </a:ln>
                <a:solidFill>
                  <a:srgbClr val="414042"/>
                </a:solidFill>
                <a:effectLst/>
                <a:latin typeface="Lato"/>
              </a:rPr>
              <a:t>C is the Common terminal</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2400" b="0" i="0" u="none" strike="noStrike" cap="none" normalizeH="0" baseline="0" dirty="0">
                <a:ln>
                  <a:noFill/>
                </a:ln>
                <a:solidFill>
                  <a:srgbClr val="414042"/>
                </a:solidFill>
                <a:effectLst/>
                <a:latin typeface="Lato"/>
              </a:rPr>
              <a:t>NO is the Normally Open contact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2400" b="0" i="0" u="none" strike="noStrike" cap="none" normalizeH="0" baseline="0" dirty="0">
                <a:ln>
                  <a:noFill/>
                </a:ln>
                <a:solidFill>
                  <a:srgbClr val="414042"/>
                </a:solidFill>
                <a:effectLst/>
                <a:latin typeface="Lato"/>
              </a:rPr>
              <a:t>NC is the Normally Closed contact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9200" b="0" i="0" u="none" strike="noStrike" cap="none" normalizeH="0" baseline="0" dirty="0">
              <a:ln>
                <a:noFill/>
              </a:ln>
              <a:solidFill>
                <a:srgbClr val="414042"/>
              </a:solidFill>
              <a:effectLst/>
              <a:latin typeface="Lato"/>
            </a:endParaRPr>
          </a:p>
        </p:txBody>
      </p:sp>
      <p:pic>
        <p:nvPicPr>
          <p:cNvPr id="1026" name="Picture 2" descr="electrical relay contact configuration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53989" y="4087905"/>
            <a:ext cx="8408386" cy="25370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59008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618518"/>
            <a:ext cx="9905998" cy="901000"/>
          </a:xfrm>
        </p:spPr>
        <p:txBody>
          <a:bodyPr/>
          <a:lstStyle/>
          <a:p>
            <a:r>
              <a:rPr lang="en-US" dirty="0"/>
              <a:t>7. CONTROL RELAYS</a:t>
            </a:r>
          </a:p>
        </p:txBody>
      </p:sp>
      <p:sp>
        <p:nvSpPr>
          <p:cNvPr id="3" name="Content Placeholder 2"/>
          <p:cNvSpPr>
            <a:spLocks noGrp="1"/>
          </p:cNvSpPr>
          <p:nvPr>
            <p:ph idx="1"/>
          </p:nvPr>
        </p:nvSpPr>
        <p:spPr>
          <a:xfrm>
            <a:off x="1141412" y="1519518"/>
            <a:ext cx="9905999" cy="4271683"/>
          </a:xfrm>
        </p:spPr>
        <p:txBody>
          <a:bodyPr>
            <a:normAutofit/>
          </a:bodyPr>
          <a:lstStyle/>
          <a:p>
            <a:pPr marL="0" indent="0">
              <a:buNone/>
            </a:pPr>
            <a:r>
              <a:rPr lang="en-US" sz="2800" dirty="0"/>
              <a:t>TIMER RELAYS – TYPE OF RELAY THAT DELAYS THE SWITCHING OF ITS CONTACTS FOR AN ADJUSTABLE SPECIFIED TIME.</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0304" y="3374090"/>
            <a:ext cx="3004421" cy="2798109"/>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22848" y="3374090"/>
            <a:ext cx="2650192" cy="2798109"/>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06118" y="2943226"/>
            <a:ext cx="2076822" cy="3484468"/>
          </a:xfrm>
          <a:prstGeom prst="rect">
            <a:avLst/>
          </a:prstGeom>
        </p:spPr>
      </p:pic>
    </p:spTree>
    <p:extLst>
      <p:ext uri="{BB962C8B-B14F-4D97-AF65-F5344CB8AC3E}">
        <p14:creationId xmlns:p14="http://schemas.microsoft.com/office/powerpoint/2010/main" val="17752247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323336"/>
            <a:ext cx="9905998" cy="846558"/>
          </a:xfrm>
        </p:spPr>
        <p:txBody>
          <a:bodyPr/>
          <a:lstStyle/>
          <a:p>
            <a:r>
              <a:rPr lang="en-US" dirty="0"/>
              <a:t>7. CONTROL RELAYS</a:t>
            </a:r>
          </a:p>
        </p:txBody>
      </p:sp>
      <p:sp>
        <p:nvSpPr>
          <p:cNvPr id="3" name="Content Placeholder 2"/>
          <p:cNvSpPr>
            <a:spLocks noGrp="1"/>
          </p:cNvSpPr>
          <p:nvPr>
            <p:ph idx="1"/>
          </p:nvPr>
        </p:nvSpPr>
        <p:spPr>
          <a:xfrm>
            <a:off x="1141412" y="846044"/>
            <a:ext cx="9905999" cy="4621307"/>
          </a:xfrm>
        </p:spPr>
        <p:txBody>
          <a:bodyPr/>
          <a:lstStyle/>
          <a:p>
            <a:pPr marL="0" indent="0">
              <a:buNone/>
            </a:pPr>
            <a:r>
              <a:rPr lang="en-US" dirty="0"/>
              <a:t>TIMER RELAYS</a:t>
            </a:r>
          </a:p>
          <a:p>
            <a:r>
              <a:rPr lang="en-US" dirty="0"/>
              <a:t>CAN PERFORM EITHER ON-DELAY OR OFF-DELAY</a:t>
            </a:r>
          </a:p>
          <a:p>
            <a:pPr marL="0" indent="0">
              <a:buNone/>
            </a:pPr>
            <a:r>
              <a:rPr lang="en-US" b="1" dirty="0"/>
              <a:t>ON-DELAY – </a:t>
            </a:r>
            <a:r>
              <a:rPr lang="en-US" dirty="0"/>
              <a:t>INDICATES THAT A PRESET TIME MUST PASS AFTER THE TIMER RECEIVES A SIGNAL TO TURN ON BEFORE THE TIMER’S CONTACT CHANGE STATE.</a:t>
            </a:r>
          </a:p>
          <a:p>
            <a:pPr marL="0" indent="0">
              <a:buNone/>
            </a:pPr>
            <a:r>
              <a:rPr lang="en-US" b="1" dirty="0"/>
              <a:t>OFF-DELAY – </a:t>
            </a:r>
            <a:r>
              <a:rPr lang="en-US" dirty="0"/>
              <a:t>INDICATES THAT A PRESET TIME MUST PASS AFTER THE TIMER RECEIVES A SIGNAL TO TURN OFF BEFORE THE TIMER’S CONTACTS CHANGE STATE.</a:t>
            </a:r>
          </a:p>
          <a:p>
            <a:pPr marL="0" indent="0">
              <a:buNone/>
            </a:pPr>
            <a:endParaRPr lang="en-US" b="1"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0" y="4383741"/>
            <a:ext cx="6965576" cy="2339788"/>
          </a:xfrm>
          <a:prstGeom prst="rect">
            <a:avLst/>
          </a:prstGeom>
        </p:spPr>
      </p:pic>
    </p:spTree>
    <p:extLst>
      <p:ext uri="{BB962C8B-B14F-4D97-AF65-F5344CB8AC3E}">
        <p14:creationId xmlns:p14="http://schemas.microsoft.com/office/powerpoint/2010/main" val="38669310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618518"/>
            <a:ext cx="9905998" cy="833764"/>
          </a:xfrm>
        </p:spPr>
        <p:txBody>
          <a:bodyPr/>
          <a:lstStyle/>
          <a:p>
            <a:r>
              <a:rPr lang="en-US" dirty="0"/>
              <a:t>7. CONTROL RELAYS</a:t>
            </a:r>
          </a:p>
        </p:txBody>
      </p:sp>
      <p:sp>
        <p:nvSpPr>
          <p:cNvPr id="3" name="Content Placeholder 2"/>
          <p:cNvSpPr>
            <a:spLocks noGrp="1"/>
          </p:cNvSpPr>
          <p:nvPr>
            <p:ph idx="1"/>
          </p:nvPr>
        </p:nvSpPr>
        <p:spPr>
          <a:xfrm>
            <a:off x="1141412" y="1452282"/>
            <a:ext cx="9905999" cy="4338919"/>
          </a:xfrm>
        </p:spPr>
        <p:txBody>
          <a:bodyPr/>
          <a:lstStyle/>
          <a:p>
            <a:pPr marL="0" indent="0">
              <a:buNone/>
            </a:pPr>
            <a:r>
              <a:rPr lang="en-US" dirty="0"/>
              <a:t>COUNTERS – ELECTRO-MECHANICAL SWITCHES THAT ARE CAPABLE OF COUNTING AND STORING THE NUMBER OF OCCURENCES WHERE A PARTICULAR SIGNAL HAPPENS.</a:t>
            </a:r>
          </a:p>
          <a:p>
            <a:r>
              <a:rPr lang="en-US" dirty="0"/>
              <a:t>COUNTER RELAYS HAS 2 COILS THE COUNTING COIL AND THE RESET COIL AND A CONTACT.</a:t>
            </a:r>
          </a:p>
          <a:p>
            <a:pPr marL="0" indent="0">
              <a:buNone/>
            </a:pPr>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382434" y="3513088"/>
            <a:ext cx="3792070" cy="3239777"/>
          </a:xfrm>
          <a:prstGeom prst="rect">
            <a:avLst/>
          </a:prstGeom>
        </p:spPr>
      </p:pic>
    </p:spTree>
    <p:extLst>
      <p:ext uri="{BB962C8B-B14F-4D97-AF65-F5344CB8AC3E}">
        <p14:creationId xmlns:p14="http://schemas.microsoft.com/office/powerpoint/2010/main" val="320518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618518"/>
            <a:ext cx="9905998" cy="968235"/>
          </a:xfrm>
        </p:spPr>
        <p:txBody>
          <a:bodyPr/>
          <a:lstStyle/>
          <a:p>
            <a:r>
              <a:rPr lang="en-US" dirty="0"/>
              <a:t>8. MOTOR STARTER</a:t>
            </a:r>
          </a:p>
        </p:txBody>
      </p:sp>
      <p:sp>
        <p:nvSpPr>
          <p:cNvPr id="3" name="Content Placeholder 2"/>
          <p:cNvSpPr>
            <a:spLocks noGrp="1"/>
          </p:cNvSpPr>
          <p:nvPr>
            <p:ph idx="1"/>
          </p:nvPr>
        </p:nvSpPr>
        <p:spPr>
          <a:xfrm>
            <a:off x="1141412" y="1479176"/>
            <a:ext cx="9905999" cy="4312025"/>
          </a:xfrm>
        </p:spPr>
        <p:txBody>
          <a:bodyPr/>
          <a:lstStyle/>
          <a:p>
            <a:r>
              <a:rPr lang="en-US" dirty="0"/>
              <a:t> WHEN A CONTACTOR IS COMBINED WITH AN OVERLOAD RELAY.</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4777" y="2447411"/>
            <a:ext cx="2353236" cy="2496670"/>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5503" y="2791431"/>
            <a:ext cx="1326497" cy="1619204"/>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99491" y="2622177"/>
            <a:ext cx="2563628" cy="2474258"/>
          </a:xfrm>
          <a:prstGeom prst="rect">
            <a:avLst/>
          </a:prstGeom>
        </p:spPr>
      </p:pic>
      <p:pic>
        <p:nvPicPr>
          <p:cNvPr id="8" name="Picture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651798" y="2483223"/>
            <a:ext cx="1129132" cy="2752165"/>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969609" y="2178424"/>
            <a:ext cx="2977128" cy="3805517"/>
          </a:xfrm>
          <a:prstGeom prst="rect">
            <a:avLst/>
          </a:prstGeom>
        </p:spPr>
      </p:pic>
    </p:spTree>
    <p:extLst>
      <p:ext uri="{BB962C8B-B14F-4D97-AF65-F5344CB8AC3E}">
        <p14:creationId xmlns:p14="http://schemas.microsoft.com/office/powerpoint/2010/main" val="37336091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8. MOTOR STARTER</a:t>
            </a:r>
          </a:p>
        </p:txBody>
      </p:sp>
      <p:pic>
        <p:nvPicPr>
          <p:cNvPr id="4" name="Content Placeholder 3"/>
          <p:cNvPicPr>
            <a:picLocks noGrp="1" noChangeAspect="1"/>
          </p:cNvPicPr>
          <p:nvPr>
            <p:ph idx="1"/>
          </p:nvPr>
        </p:nvPicPr>
        <p:blipFill>
          <a:blip r:embed="rId2"/>
          <a:stretch>
            <a:fillRect/>
          </a:stretch>
        </p:blipFill>
        <p:spPr>
          <a:xfrm>
            <a:off x="2164975" y="2097088"/>
            <a:ext cx="7678271" cy="4311428"/>
          </a:xfrm>
          <a:prstGeom prst="rect">
            <a:avLst/>
          </a:prstGeom>
        </p:spPr>
      </p:pic>
    </p:spTree>
    <p:extLst>
      <p:ext uri="{BB962C8B-B14F-4D97-AF65-F5344CB8AC3E}">
        <p14:creationId xmlns:p14="http://schemas.microsoft.com/office/powerpoint/2010/main" val="37295035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618518"/>
            <a:ext cx="9905998" cy="874106"/>
          </a:xfrm>
        </p:spPr>
        <p:txBody>
          <a:bodyPr/>
          <a:lstStyle/>
          <a:p>
            <a:r>
              <a:rPr lang="en-US" dirty="0"/>
              <a:t>9. AC MOTORS </a:t>
            </a:r>
          </a:p>
        </p:txBody>
      </p:sp>
      <p:pic>
        <p:nvPicPr>
          <p:cNvPr id="4" name="Content Placeholder 3"/>
          <p:cNvPicPr>
            <a:picLocks noGrp="1" noChangeAspect="1"/>
          </p:cNvPicPr>
          <p:nvPr>
            <p:ph idx="1"/>
          </p:nvPr>
        </p:nvPicPr>
        <p:blipFill>
          <a:blip r:embed="rId2"/>
          <a:stretch>
            <a:fillRect/>
          </a:stretch>
        </p:blipFill>
        <p:spPr>
          <a:xfrm>
            <a:off x="1465728" y="1653988"/>
            <a:ext cx="9399495" cy="4329953"/>
          </a:xfrm>
          <a:prstGeom prst="rect">
            <a:avLst/>
          </a:prstGeom>
        </p:spPr>
      </p:pic>
    </p:spTree>
    <p:extLst>
      <p:ext uri="{BB962C8B-B14F-4D97-AF65-F5344CB8AC3E}">
        <p14:creationId xmlns:p14="http://schemas.microsoft.com/office/powerpoint/2010/main" val="9340069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120976"/>
            <a:ext cx="9905998" cy="753082"/>
          </a:xfrm>
        </p:spPr>
        <p:txBody>
          <a:bodyPr/>
          <a:lstStyle/>
          <a:p>
            <a:r>
              <a:rPr lang="en-US" dirty="0"/>
              <a:t>Basic Motor control components</a:t>
            </a:r>
          </a:p>
        </p:txBody>
      </p:sp>
      <p:sp>
        <p:nvSpPr>
          <p:cNvPr id="3" name="Content Placeholder 2"/>
          <p:cNvSpPr>
            <a:spLocks noGrp="1"/>
          </p:cNvSpPr>
          <p:nvPr>
            <p:ph idx="1"/>
          </p:nvPr>
        </p:nvSpPr>
        <p:spPr>
          <a:xfrm>
            <a:off x="1141412" y="672353"/>
            <a:ext cx="9905999" cy="6185647"/>
          </a:xfrm>
        </p:spPr>
        <p:txBody>
          <a:bodyPr>
            <a:normAutofit fontScale="77500" lnSpcReduction="20000"/>
          </a:bodyPr>
          <a:lstStyle/>
          <a:p>
            <a:pPr marL="457200" indent="-457200">
              <a:buAutoNum type="arabicPeriod"/>
            </a:pPr>
            <a:endParaRPr lang="en-US" sz="3000" b="1" dirty="0"/>
          </a:p>
          <a:p>
            <a:pPr marL="514350" indent="-514350">
              <a:buAutoNum type="arabicPeriod"/>
            </a:pPr>
            <a:r>
              <a:rPr lang="en-US" sz="3000" b="1" dirty="0"/>
              <a:t>CIRCUIT BREAKERS</a:t>
            </a:r>
          </a:p>
          <a:p>
            <a:pPr marL="514350" indent="-514350">
              <a:buAutoNum type="arabicPeriod"/>
            </a:pPr>
            <a:r>
              <a:rPr lang="en-US" sz="3000" b="1" dirty="0"/>
              <a:t>FUSES</a:t>
            </a:r>
          </a:p>
          <a:p>
            <a:pPr marL="514350" indent="-514350">
              <a:buAutoNum type="arabicPeriod"/>
            </a:pPr>
            <a:r>
              <a:rPr lang="en-US" sz="3000" b="1" dirty="0"/>
              <a:t>PUSH BUTTONS / SLDE SWITCHES/ TOGGLE SWITHES/ SELECTOR SWITCHES</a:t>
            </a:r>
          </a:p>
          <a:p>
            <a:pPr marL="457200" indent="-457200">
              <a:buFont typeface="Arial" panose="020B0604020202020204" pitchFamily="34" charset="0"/>
              <a:buAutoNum type="arabicPeriod"/>
            </a:pPr>
            <a:r>
              <a:rPr lang="en-US" sz="3000" b="1" dirty="0"/>
              <a:t>INDICATOR LIGHTS</a:t>
            </a:r>
          </a:p>
          <a:p>
            <a:pPr marL="457200" indent="-457200">
              <a:buAutoNum type="arabicPeriod"/>
            </a:pPr>
            <a:r>
              <a:rPr lang="en-US" sz="3000" b="1" dirty="0"/>
              <a:t>OVERLOAD RELAYS (THERMAL / SOLID STATE)</a:t>
            </a:r>
          </a:p>
          <a:p>
            <a:pPr marL="457200" indent="-457200">
              <a:buAutoNum type="arabicPeriod"/>
            </a:pPr>
            <a:r>
              <a:rPr lang="en-US" sz="3000" b="1" dirty="0"/>
              <a:t>MAGNETIC CONTACTORS</a:t>
            </a:r>
          </a:p>
          <a:p>
            <a:pPr marL="457200" indent="-457200">
              <a:buAutoNum type="arabicPeriod"/>
            </a:pPr>
            <a:r>
              <a:rPr lang="en-US" sz="3000" b="1" dirty="0"/>
              <a:t>CONTROL RELAYS</a:t>
            </a:r>
          </a:p>
          <a:p>
            <a:pPr indent="228600">
              <a:buFont typeface="Wingdings" panose="05000000000000000000" pitchFamily="2" charset="2"/>
              <a:buChar char="v"/>
            </a:pPr>
            <a:r>
              <a:rPr lang="en-US" sz="3000" b="1" dirty="0"/>
              <a:t> TIMERS</a:t>
            </a:r>
          </a:p>
          <a:p>
            <a:pPr indent="228600">
              <a:buFont typeface="Wingdings" panose="05000000000000000000" pitchFamily="2" charset="2"/>
              <a:buChar char="v"/>
            </a:pPr>
            <a:r>
              <a:rPr lang="en-US" sz="3000" b="1" dirty="0"/>
              <a:t>COUNTERS</a:t>
            </a:r>
          </a:p>
          <a:p>
            <a:pPr marL="0" indent="0">
              <a:buNone/>
            </a:pPr>
            <a:r>
              <a:rPr lang="en-US" sz="3000" b="1" dirty="0"/>
              <a:t>8. MOTOR STARTER</a:t>
            </a:r>
          </a:p>
          <a:p>
            <a:pPr marL="0" indent="0">
              <a:buNone/>
            </a:pPr>
            <a:r>
              <a:rPr lang="en-US" sz="3000" b="1" dirty="0"/>
              <a:t>9. AC/DC MOTOR</a:t>
            </a:r>
          </a:p>
          <a:p>
            <a:pPr marL="0" indent="0">
              <a:buNone/>
            </a:pPr>
            <a:r>
              <a:rPr lang="en-US" sz="3000" b="1" dirty="0"/>
              <a:t>10. VARIABLE FREQUENCY DRIVE (VFD)</a:t>
            </a:r>
          </a:p>
          <a:p>
            <a:pPr marL="0" indent="0">
              <a:buNone/>
            </a:pPr>
            <a:endParaRPr lang="en-US" sz="2800" b="1" dirty="0"/>
          </a:p>
          <a:p>
            <a:pPr>
              <a:buFont typeface="Wingdings" panose="05000000000000000000" pitchFamily="2" charset="2"/>
              <a:buChar char="v"/>
            </a:pPr>
            <a:endParaRPr lang="en-US" dirty="0"/>
          </a:p>
          <a:p>
            <a:pPr marL="457200" indent="-457200">
              <a:buAutoNum type="arabicPeriod"/>
            </a:pPr>
            <a:endParaRPr lang="en-US" dirty="0"/>
          </a:p>
        </p:txBody>
      </p:sp>
    </p:spTree>
    <p:extLst>
      <p:ext uri="{BB962C8B-B14F-4D97-AF65-F5344CB8AC3E}">
        <p14:creationId xmlns:p14="http://schemas.microsoft.com/office/powerpoint/2010/main" val="326388011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618518"/>
            <a:ext cx="9905998" cy="874106"/>
          </a:xfrm>
        </p:spPr>
        <p:txBody>
          <a:bodyPr/>
          <a:lstStyle/>
          <a:p>
            <a:r>
              <a:rPr lang="en-US" dirty="0"/>
              <a:t>10. VARIABLE FREQUENCY DRIVE (VFD)</a:t>
            </a:r>
          </a:p>
        </p:txBody>
      </p:sp>
      <p:sp>
        <p:nvSpPr>
          <p:cNvPr id="3" name="Content Placeholder 2"/>
          <p:cNvSpPr>
            <a:spLocks noGrp="1"/>
          </p:cNvSpPr>
          <p:nvPr>
            <p:ph idx="1"/>
          </p:nvPr>
        </p:nvSpPr>
        <p:spPr>
          <a:xfrm>
            <a:off x="1141412" y="1331260"/>
            <a:ext cx="9905999" cy="4459942"/>
          </a:xfrm>
        </p:spPr>
        <p:txBody>
          <a:bodyPr>
            <a:noAutofit/>
          </a:bodyPr>
          <a:lstStyle/>
          <a:p>
            <a:r>
              <a:rPr lang="en-US" sz="3200" dirty="0"/>
              <a:t>A VARIABLE-FREQUENCY DRIVECONTROLS THE SPEED OF AN AC MOTOR BY VARYING THE FREQUENCY SUPPLIED TO THE MOTOR. </a:t>
            </a:r>
          </a:p>
          <a:p>
            <a:r>
              <a:rPr lang="en-US" sz="3200" dirty="0"/>
              <a:t>THE DRIVE ALSO REGULATESTHE OUTPUT VOLTAGE IN PROPORTION TO THE OUTPUT FREQUENCY TO PROVIDE A RELATIVELY CONSTANT RATIO (VOLTS PERHERTZ;V/HZ) OF VOLTAGE TO FREQUENCY, AS REQUIRED BY THE CHARACTERISTICS OF THE AC MOTOR TO PRODUCE ADEQUATE TORQUE.</a:t>
            </a:r>
          </a:p>
        </p:txBody>
      </p:sp>
    </p:spTree>
    <p:extLst>
      <p:ext uri="{BB962C8B-B14F-4D97-AF65-F5344CB8AC3E}">
        <p14:creationId xmlns:p14="http://schemas.microsoft.com/office/powerpoint/2010/main" val="94621214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11. VARIABLE FREQUENCY DRIVE (VFD)</a:t>
            </a:r>
          </a:p>
        </p:txBody>
      </p:sp>
      <p:pic>
        <p:nvPicPr>
          <p:cNvPr id="4" name="Content Placeholder 3"/>
          <p:cNvPicPr>
            <a:picLocks noGrp="1" noChangeAspect="1"/>
          </p:cNvPicPr>
          <p:nvPr>
            <p:ph idx="1"/>
          </p:nvPr>
        </p:nvPicPr>
        <p:blipFill>
          <a:blip r:embed="rId2"/>
          <a:stretch>
            <a:fillRect/>
          </a:stretch>
        </p:blipFill>
        <p:spPr>
          <a:xfrm>
            <a:off x="1547626" y="2097087"/>
            <a:ext cx="3884986" cy="4397841"/>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94412" y="2030179"/>
            <a:ext cx="4455459" cy="4531659"/>
          </a:xfrm>
          <a:prstGeom prst="rect">
            <a:avLst/>
          </a:prstGeom>
        </p:spPr>
      </p:pic>
    </p:spTree>
    <p:extLst>
      <p:ext uri="{BB962C8B-B14F-4D97-AF65-F5344CB8AC3E}">
        <p14:creationId xmlns:p14="http://schemas.microsoft.com/office/powerpoint/2010/main" val="416229074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81635" y="618517"/>
            <a:ext cx="10065776" cy="5822623"/>
          </a:xfrm>
        </p:spPr>
      </p:pic>
    </p:spTree>
    <p:extLst>
      <p:ext uri="{BB962C8B-B14F-4D97-AF65-F5344CB8AC3E}">
        <p14:creationId xmlns:p14="http://schemas.microsoft.com/office/powerpoint/2010/main" val="39774141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2814" y="-282388"/>
            <a:ext cx="9905998" cy="1478570"/>
          </a:xfrm>
        </p:spPr>
        <p:txBody>
          <a:bodyPr>
            <a:normAutofit/>
          </a:bodyPr>
          <a:lstStyle/>
          <a:p>
            <a:r>
              <a:rPr lang="en-US" sz="4000" b="1" dirty="0"/>
              <a:t>Electrical codes and standards</a:t>
            </a:r>
          </a:p>
        </p:txBody>
      </p:sp>
      <p:sp>
        <p:nvSpPr>
          <p:cNvPr id="3" name="Content Placeholder 2"/>
          <p:cNvSpPr>
            <a:spLocks noGrp="1"/>
          </p:cNvSpPr>
          <p:nvPr>
            <p:ph idx="1"/>
          </p:nvPr>
        </p:nvSpPr>
        <p:spPr>
          <a:xfrm>
            <a:off x="309283" y="739589"/>
            <a:ext cx="7274858" cy="5688106"/>
          </a:xfrm>
        </p:spPr>
        <p:txBody>
          <a:bodyPr>
            <a:noAutofit/>
          </a:bodyPr>
          <a:lstStyle/>
          <a:p>
            <a:pPr marL="0" indent="0" algn="just">
              <a:buNone/>
            </a:pPr>
            <a:r>
              <a:rPr lang="en-US" sz="2800" b="1" dirty="0"/>
              <a:t>NATIONAL ELECTRICAL CODE (NEC)</a:t>
            </a:r>
          </a:p>
          <a:p>
            <a:pPr algn="just"/>
            <a:r>
              <a:rPr lang="en-US" sz="2800" dirty="0"/>
              <a:t>Comprises a set of rules that, when properly applied, are intended to provide a safe installation of electrical wiring and equipment. This widely adopted minimum electrical safety standard has as its primary purpose “the practical safeguarding of persons and property from hazards arising from the use of electricity.”</a:t>
            </a:r>
          </a:p>
          <a:p>
            <a:pPr algn="just"/>
            <a:r>
              <a:rPr lang="en-US" sz="2800" dirty="0"/>
              <a:t>The single-line diagram illustrates some of the motor terminology used throughout the Code and by motor control equipment manufacturers.</a:t>
            </a:r>
          </a:p>
        </p:txBody>
      </p:sp>
      <p:pic>
        <p:nvPicPr>
          <p:cNvPr id="4" name="Picture 3"/>
          <p:cNvPicPr>
            <a:picLocks noChangeAspect="1"/>
          </p:cNvPicPr>
          <p:nvPr/>
        </p:nvPicPr>
        <p:blipFill>
          <a:blip r:embed="rId2"/>
          <a:stretch>
            <a:fillRect/>
          </a:stretch>
        </p:blipFill>
        <p:spPr>
          <a:xfrm>
            <a:off x="7718611" y="1662918"/>
            <a:ext cx="4262718" cy="4934383"/>
          </a:xfrm>
          <a:prstGeom prst="rect">
            <a:avLst/>
          </a:prstGeom>
        </p:spPr>
      </p:pic>
      <p:sp>
        <p:nvSpPr>
          <p:cNvPr id="5" name="Rectangle 4"/>
          <p:cNvSpPr/>
          <p:nvPr/>
        </p:nvSpPr>
        <p:spPr>
          <a:xfrm>
            <a:off x="7554550" y="739589"/>
            <a:ext cx="4751814" cy="1200329"/>
          </a:xfrm>
          <a:prstGeom prst="rect">
            <a:avLst/>
          </a:prstGeom>
        </p:spPr>
        <p:txBody>
          <a:bodyPr wrap="none">
            <a:spAutoFit/>
          </a:bodyPr>
          <a:lstStyle/>
          <a:p>
            <a:r>
              <a:rPr lang="en-US" dirty="0">
                <a:solidFill>
                  <a:srgbClr val="FF0000"/>
                </a:solidFill>
              </a:rPr>
              <a:t>Remember: </a:t>
            </a:r>
            <a:r>
              <a:rPr lang="en-US" dirty="0">
                <a:solidFill>
                  <a:schemeClr val="bg1"/>
                </a:solidFill>
              </a:rPr>
              <a:t>NEC provided the set of rules we are </a:t>
            </a:r>
          </a:p>
          <a:p>
            <a:r>
              <a:rPr lang="en-US" dirty="0">
                <a:solidFill>
                  <a:schemeClr val="bg1"/>
                </a:solidFill>
              </a:rPr>
              <a:t>using in designing and reading ladder diagrams </a:t>
            </a:r>
          </a:p>
          <a:p>
            <a:r>
              <a:rPr lang="en-US" dirty="0">
                <a:solidFill>
                  <a:schemeClr val="bg1"/>
                </a:solidFill>
              </a:rPr>
              <a:t>and single-line diagrams.</a:t>
            </a:r>
          </a:p>
          <a:p>
            <a:r>
              <a:rPr lang="en-US" dirty="0">
                <a:solidFill>
                  <a:schemeClr val="bg1"/>
                </a:solidFill>
              </a:rPr>
              <a:t> </a:t>
            </a:r>
          </a:p>
        </p:txBody>
      </p:sp>
    </p:spTree>
    <p:extLst>
      <p:ext uri="{BB962C8B-B14F-4D97-AF65-F5344CB8AC3E}">
        <p14:creationId xmlns:p14="http://schemas.microsoft.com/office/powerpoint/2010/main" val="1021950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2814" y="-282388"/>
            <a:ext cx="9905998" cy="1478570"/>
          </a:xfrm>
        </p:spPr>
        <p:txBody>
          <a:bodyPr>
            <a:normAutofit/>
          </a:bodyPr>
          <a:lstStyle/>
          <a:p>
            <a:r>
              <a:rPr lang="en-US" sz="4000" b="1" dirty="0"/>
              <a:t>Electrical codes and standards</a:t>
            </a:r>
          </a:p>
        </p:txBody>
      </p:sp>
      <p:sp>
        <p:nvSpPr>
          <p:cNvPr id="3" name="Content Placeholder 2"/>
          <p:cNvSpPr>
            <a:spLocks noGrp="1"/>
          </p:cNvSpPr>
          <p:nvPr>
            <p:ph idx="1"/>
          </p:nvPr>
        </p:nvSpPr>
        <p:spPr>
          <a:xfrm>
            <a:off x="309282" y="739589"/>
            <a:ext cx="11228293" cy="5688106"/>
          </a:xfrm>
        </p:spPr>
        <p:txBody>
          <a:bodyPr>
            <a:noAutofit/>
          </a:bodyPr>
          <a:lstStyle/>
          <a:p>
            <a:pPr marL="0" indent="0">
              <a:buNone/>
            </a:pPr>
            <a:r>
              <a:rPr lang="en-US" sz="2800" b="1" dirty="0"/>
              <a:t>NATIONAL ELECTRICAL MANUFACTURERS ASSOCIATION (NEMA)</a:t>
            </a:r>
          </a:p>
          <a:p>
            <a:r>
              <a:rPr lang="en-US" sz="2800" dirty="0"/>
              <a:t>Based in North America</a:t>
            </a:r>
            <a:r>
              <a:rPr lang="en-US" sz="2800" b="1" dirty="0"/>
              <a:t>,</a:t>
            </a:r>
            <a:r>
              <a:rPr lang="en-US" sz="2800" dirty="0"/>
              <a:t> a group that defines and recommends safety standards for electrical equipment. Standards established by NEMA assist users in proper selection of industrial control equipment. As an example, NEMA standards provide practical information concerning the rating, testing, performance, and manufacture of motor control devices such as enclosures, contactors, and starters.</a:t>
            </a:r>
          </a:p>
        </p:txBody>
      </p:sp>
    </p:spTree>
    <p:extLst>
      <p:ext uri="{BB962C8B-B14F-4D97-AF65-F5344CB8AC3E}">
        <p14:creationId xmlns:p14="http://schemas.microsoft.com/office/powerpoint/2010/main" val="109709058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2814" y="-282388"/>
            <a:ext cx="9905998" cy="1478570"/>
          </a:xfrm>
        </p:spPr>
        <p:txBody>
          <a:bodyPr>
            <a:normAutofit/>
          </a:bodyPr>
          <a:lstStyle/>
          <a:p>
            <a:r>
              <a:rPr lang="en-US" sz="4000" b="1" dirty="0"/>
              <a:t>Electrical codes and standards</a:t>
            </a:r>
          </a:p>
        </p:txBody>
      </p:sp>
      <p:sp>
        <p:nvSpPr>
          <p:cNvPr id="3" name="Content Placeholder 2"/>
          <p:cNvSpPr>
            <a:spLocks noGrp="1"/>
          </p:cNvSpPr>
          <p:nvPr>
            <p:ph idx="1"/>
          </p:nvPr>
        </p:nvSpPr>
        <p:spPr>
          <a:xfrm>
            <a:off x="309282" y="739589"/>
            <a:ext cx="11228293" cy="5688106"/>
          </a:xfrm>
        </p:spPr>
        <p:txBody>
          <a:bodyPr>
            <a:noAutofit/>
          </a:bodyPr>
          <a:lstStyle/>
          <a:p>
            <a:pPr marL="0" indent="0">
              <a:buNone/>
            </a:pPr>
            <a:r>
              <a:rPr lang="en-US" sz="2800" b="1" dirty="0"/>
              <a:t>INTERNATIONAL ELECTROTECHNICAL COMMISSION (IEC)</a:t>
            </a:r>
          </a:p>
          <a:p>
            <a:r>
              <a:rPr lang="en-US" sz="2800" dirty="0"/>
              <a:t>The International </a:t>
            </a:r>
            <a:r>
              <a:rPr lang="en-US" sz="2800" dirty="0" err="1"/>
              <a:t>Electrotechnical</a:t>
            </a:r>
            <a:r>
              <a:rPr lang="en-US" sz="2800" dirty="0"/>
              <a:t> Commission (IEC) is a Europe-based organization made up of national committees from over 60 countries.</a:t>
            </a:r>
          </a:p>
          <a:p>
            <a:r>
              <a:rPr lang="en-US" sz="2800" dirty="0"/>
              <a:t>Dimensionally, IEC standards are expressed in metric units.</a:t>
            </a:r>
          </a:p>
          <a:p>
            <a:r>
              <a:rPr lang="en-US" sz="2800" dirty="0"/>
              <a:t>Like NEMA, IEC provides practical information concerning the rating, testing,</a:t>
            </a:r>
          </a:p>
          <a:p>
            <a:pPr marL="0" indent="0">
              <a:buNone/>
            </a:pPr>
            <a:r>
              <a:rPr lang="en-US" sz="2800" dirty="0"/>
              <a:t>performance, and manufacture of motor control devices.</a:t>
            </a:r>
          </a:p>
        </p:txBody>
      </p:sp>
    </p:spTree>
    <p:extLst>
      <p:ext uri="{BB962C8B-B14F-4D97-AF65-F5344CB8AC3E}">
        <p14:creationId xmlns:p14="http://schemas.microsoft.com/office/powerpoint/2010/main" val="302028905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93376" y="201706"/>
            <a:ext cx="10609729" cy="6091519"/>
          </a:xfrm>
        </p:spPr>
      </p:pic>
      <p:sp>
        <p:nvSpPr>
          <p:cNvPr id="5" name="TextBox 4"/>
          <p:cNvSpPr txBox="1"/>
          <p:nvPr/>
        </p:nvSpPr>
        <p:spPr>
          <a:xfrm>
            <a:off x="1141413" y="6293225"/>
            <a:ext cx="5837611" cy="369332"/>
          </a:xfrm>
          <a:prstGeom prst="rect">
            <a:avLst/>
          </a:prstGeom>
          <a:noFill/>
        </p:spPr>
        <p:txBody>
          <a:bodyPr wrap="square" rtlCol="0">
            <a:spAutoFit/>
          </a:bodyPr>
          <a:lstStyle/>
          <a:p>
            <a:r>
              <a:rPr lang="en-US" dirty="0"/>
              <a:t>Source: https://www.slideshare.net/abok90/ms-t8-s3e</a:t>
            </a:r>
          </a:p>
        </p:txBody>
      </p:sp>
    </p:spTree>
    <p:extLst>
      <p:ext uri="{BB962C8B-B14F-4D97-AF65-F5344CB8AC3E}">
        <p14:creationId xmlns:p14="http://schemas.microsoft.com/office/powerpoint/2010/main" val="67676489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2" y="174765"/>
            <a:ext cx="9905998" cy="672400"/>
          </a:xfrm>
        </p:spPr>
        <p:txBody>
          <a:bodyPr/>
          <a:lstStyle/>
          <a:p>
            <a:r>
              <a:rPr lang="en-US" dirty="0"/>
              <a:t>COMMON MOTOR CONTROL SYMBOLS</a:t>
            </a:r>
          </a:p>
        </p:txBody>
      </p:sp>
      <p:sp>
        <p:nvSpPr>
          <p:cNvPr id="5" name="Content Placeholder 4"/>
          <p:cNvSpPr>
            <a:spLocks noGrp="1"/>
          </p:cNvSpPr>
          <p:nvPr>
            <p:ph idx="1"/>
          </p:nvPr>
        </p:nvSpPr>
        <p:spPr>
          <a:xfrm>
            <a:off x="1141412" y="1519518"/>
            <a:ext cx="9905999" cy="4271683"/>
          </a:xfrm>
        </p:spPr>
        <p:txBody>
          <a:bodyPr/>
          <a:lstStyle/>
          <a:p>
            <a:pPr marL="0" indent="0">
              <a:buNone/>
            </a:pPr>
            <a:r>
              <a:rPr lang="en-US" dirty="0"/>
              <a:t>REFERENCE:</a:t>
            </a:r>
          </a:p>
          <a:p>
            <a:pPr marL="0" indent="0">
              <a:buNone/>
            </a:pPr>
            <a:r>
              <a:rPr lang="en-US" dirty="0"/>
              <a:t>ELECTRIC MOTORS AND CONTROL SYSTEM, FRANK D. PETRUZELLA, </a:t>
            </a:r>
            <a:r>
              <a:rPr lang="en-US" dirty="0" err="1"/>
              <a:t>pg</a:t>
            </a:r>
            <a:r>
              <a:rPr lang="en-US" dirty="0"/>
              <a:t> .16</a:t>
            </a:r>
          </a:p>
        </p:txBody>
      </p:sp>
    </p:spTree>
    <p:extLst>
      <p:ext uri="{BB962C8B-B14F-4D97-AF65-F5344CB8AC3E}">
        <p14:creationId xmlns:p14="http://schemas.microsoft.com/office/powerpoint/2010/main" val="143396709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pPr algn="ctr"/>
            <a:r>
              <a:rPr lang="en-US" sz="7200" dirty="0"/>
              <a:t>END of Chapter 3</a:t>
            </a:r>
          </a:p>
        </p:txBody>
      </p:sp>
      <p:sp>
        <p:nvSpPr>
          <p:cNvPr id="6" name="Text Placeholder 5"/>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29678105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618518"/>
            <a:ext cx="9905998" cy="847211"/>
          </a:xfrm>
        </p:spPr>
        <p:txBody>
          <a:bodyPr/>
          <a:lstStyle/>
          <a:p>
            <a:r>
              <a:rPr lang="en-US" dirty="0"/>
              <a:t>1. Circuit breakers</a:t>
            </a:r>
          </a:p>
        </p:txBody>
      </p:sp>
      <p:sp>
        <p:nvSpPr>
          <p:cNvPr id="3" name="Content Placeholder 2"/>
          <p:cNvSpPr>
            <a:spLocks noGrp="1"/>
          </p:cNvSpPr>
          <p:nvPr>
            <p:ph idx="1"/>
          </p:nvPr>
        </p:nvSpPr>
        <p:spPr>
          <a:xfrm>
            <a:off x="1141412" y="1465729"/>
            <a:ext cx="9905999" cy="4325472"/>
          </a:xfrm>
        </p:spPr>
        <p:txBody>
          <a:bodyPr/>
          <a:lstStyle/>
          <a:p>
            <a:r>
              <a:rPr lang="en-US" dirty="0"/>
              <a:t>A circuit breaker is a switching device that interrupts the abnormal or fault current. It is a mechanical device that disturbs the flow of high magnitude (fault) current and in additions performs the function of a switch. </a:t>
            </a:r>
          </a:p>
          <a:p>
            <a:r>
              <a:rPr lang="en-US" dirty="0"/>
              <a:t>The circuit breaker is mainly designed for closing or opening of an electrical circuit, thus protects the electrical system from damage.</a:t>
            </a:r>
          </a:p>
        </p:txBody>
      </p:sp>
      <p:pic>
        <p:nvPicPr>
          <p:cNvPr id="5" name="Picture 4"/>
          <p:cNvPicPr>
            <a:picLocks noChangeAspect="1"/>
          </p:cNvPicPr>
          <p:nvPr/>
        </p:nvPicPr>
        <p:blipFill>
          <a:blip r:embed="rId2"/>
          <a:stretch>
            <a:fillRect/>
          </a:stretch>
        </p:blipFill>
        <p:spPr>
          <a:xfrm>
            <a:off x="6172200" y="3859306"/>
            <a:ext cx="4875211" cy="2781300"/>
          </a:xfrm>
          <a:prstGeom prst="rect">
            <a:avLst/>
          </a:prstGeom>
        </p:spPr>
      </p:pic>
    </p:spTree>
    <p:extLst>
      <p:ext uri="{BB962C8B-B14F-4D97-AF65-F5344CB8AC3E}">
        <p14:creationId xmlns:p14="http://schemas.microsoft.com/office/powerpoint/2010/main" val="12495315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618518"/>
            <a:ext cx="9905998" cy="847211"/>
          </a:xfrm>
        </p:spPr>
        <p:txBody>
          <a:bodyPr/>
          <a:lstStyle/>
          <a:p>
            <a:r>
              <a:rPr lang="en-US" dirty="0"/>
              <a:t>2. FUSES</a:t>
            </a:r>
          </a:p>
        </p:txBody>
      </p:sp>
      <p:sp>
        <p:nvSpPr>
          <p:cNvPr id="3" name="Content Placeholder 2"/>
          <p:cNvSpPr>
            <a:spLocks noGrp="1"/>
          </p:cNvSpPr>
          <p:nvPr>
            <p:ph idx="1"/>
          </p:nvPr>
        </p:nvSpPr>
        <p:spPr>
          <a:xfrm>
            <a:off x="1141412" y="1465729"/>
            <a:ext cx="9905999" cy="4325472"/>
          </a:xfrm>
        </p:spPr>
        <p:txBody>
          <a:bodyPr/>
          <a:lstStyle/>
          <a:p>
            <a:r>
              <a:rPr lang="en-US" dirty="0"/>
              <a:t>AN ELECTRICAL SAFETY DEVICE THAT OPERATES TO PROVIDE OVERCURRENT PROTECTION OF AN ELECTRICAL CIRCUIT. </a:t>
            </a:r>
          </a:p>
          <a:p>
            <a:r>
              <a:rPr lang="en-US" dirty="0"/>
              <a:t>ITS ESSENTIAL COMPONENT IS A METAL WIRE OR STRIP THAT MELTS WHEN TOO MUCH CURRENT FLOWS THROUGH IT, THEREBY STOPPING OR INTERRUPTING THE CURRENT.</a:t>
            </a:r>
          </a:p>
        </p:txBody>
      </p:sp>
      <p:pic>
        <p:nvPicPr>
          <p:cNvPr id="4" name="Picture 3"/>
          <p:cNvPicPr>
            <a:picLocks noChangeAspect="1"/>
          </p:cNvPicPr>
          <p:nvPr/>
        </p:nvPicPr>
        <p:blipFill>
          <a:blip r:embed="rId2"/>
          <a:stretch>
            <a:fillRect/>
          </a:stretch>
        </p:blipFill>
        <p:spPr>
          <a:xfrm>
            <a:off x="3129334" y="3831079"/>
            <a:ext cx="5930153" cy="2807333"/>
          </a:xfrm>
          <a:prstGeom prst="rect">
            <a:avLst/>
          </a:prstGeom>
        </p:spPr>
      </p:pic>
    </p:spTree>
    <p:extLst>
      <p:ext uri="{BB962C8B-B14F-4D97-AF65-F5344CB8AC3E}">
        <p14:creationId xmlns:p14="http://schemas.microsoft.com/office/powerpoint/2010/main" val="35181243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5533" y="404918"/>
            <a:ext cx="9905998" cy="591717"/>
          </a:xfrm>
        </p:spPr>
        <p:txBody>
          <a:bodyPr>
            <a:normAutofit fontScale="90000"/>
          </a:bodyPr>
          <a:lstStyle/>
          <a:p>
            <a:r>
              <a:rPr lang="en-US" dirty="0"/>
              <a:t>3. </a:t>
            </a:r>
            <a:r>
              <a:rPr lang="en-US" b="1" dirty="0"/>
              <a:t>PUSH BUTTONS / </a:t>
            </a:r>
            <a:r>
              <a:rPr lang="en-US" b="1" dirty="0" err="1"/>
              <a:t>SLiDE</a:t>
            </a:r>
            <a:r>
              <a:rPr lang="en-US" b="1" dirty="0"/>
              <a:t> SWITCHES/ TOGGLE SWITHES/ SELECTOR SWITCHES</a:t>
            </a:r>
          </a:p>
        </p:txBody>
      </p:sp>
      <p:sp>
        <p:nvSpPr>
          <p:cNvPr id="3" name="Content Placeholder 2"/>
          <p:cNvSpPr>
            <a:spLocks noGrp="1"/>
          </p:cNvSpPr>
          <p:nvPr>
            <p:ph idx="1"/>
          </p:nvPr>
        </p:nvSpPr>
        <p:spPr>
          <a:xfrm>
            <a:off x="1141412" y="1210235"/>
            <a:ext cx="9905999" cy="4580966"/>
          </a:xfrm>
        </p:spPr>
        <p:txBody>
          <a:bodyPr/>
          <a:lstStyle/>
          <a:p>
            <a:r>
              <a:rPr lang="en-US" dirty="0"/>
              <a:t>A CONTROL DEVICE USED TO MANUALLY OPEN AND CLOSE A SET OF CONTACTS.</a:t>
            </a:r>
          </a:p>
          <a:p>
            <a:r>
              <a:rPr lang="en-US" dirty="0"/>
              <a:t>TYPICALLY USES OPERATING PLUNGER, A RETURN SPRING AND ONE SET OF CONTACTS.</a:t>
            </a:r>
          </a:p>
          <a:p>
            <a:pPr marL="0" indent="0">
              <a:buNone/>
            </a:pP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3036" y="3291167"/>
            <a:ext cx="4836830" cy="3305351"/>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38532" y="2689739"/>
            <a:ext cx="6076950" cy="3939661"/>
          </a:xfrm>
          <a:prstGeom prst="rect">
            <a:avLst/>
          </a:prstGeom>
        </p:spPr>
      </p:pic>
    </p:spTree>
    <p:extLst>
      <p:ext uri="{BB962C8B-B14F-4D97-AF65-F5344CB8AC3E}">
        <p14:creationId xmlns:p14="http://schemas.microsoft.com/office/powerpoint/2010/main" val="17656463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618518"/>
            <a:ext cx="9905998" cy="847211"/>
          </a:xfrm>
        </p:spPr>
        <p:txBody>
          <a:bodyPr>
            <a:normAutofit fontScale="90000"/>
          </a:bodyPr>
          <a:lstStyle/>
          <a:p>
            <a:r>
              <a:rPr lang="en-US" dirty="0"/>
              <a:t>3. </a:t>
            </a:r>
            <a:r>
              <a:rPr lang="en-US" b="1" dirty="0"/>
              <a:t>PUSH BUTTONS / TOGGLE SWITHES/ SELECTOR SWITCHES</a:t>
            </a:r>
            <a:endParaRPr lang="en-US" dirty="0"/>
          </a:p>
        </p:txBody>
      </p:sp>
      <p:sp>
        <p:nvSpPr>
          <p:cNvPr id="3" name="Content Placeholder 2"/>
          <p:cNvSpPr>
            <a:spLocks noGrp="1"/>
          </p:cNvSpPr>
          <p:nvPr>
            <p:ph idx="1"/>
          </p:nvPr>
        </p:nvSpPr>
        <p:spPr>
          <a:xfrm>
            <a:off x="1141412" y="1465729"/>
            <a:ext cx="9905999" cy="4325472"/>
          </a:xfrm>
        </p:spPr>
        <p:txBody>
          <a:bodyPr/>
          <a:lstStyle/>
          <a:p>
            <a:pPr marL="0" indent="0">
              <a:buNone/>
            </a:pPr>
            <a:r>
              <a:rPr lang="en-US" b="1" dirty="0"/>
              <a:t>MOMMENTARY</a:t>
            </a:r>
            <a:r>
              <a:rPr lang="en-US" dirty="0"/>
              <a:t> </a:t>
            </a:r>
            <a:r>
              <a:rPr lang="en-US" b="1" dirty="0"/>
              <a:t>PUSH BUTTONS</a:t>
            </a:r>
            <a:r>
              <a:rPr lang="en-US" dirty="0"/>
              <a:t> – THEIR CONTACTS REMAIN IN THEIR ACTIVATED STATE ONLY AS LONG AS THE BUTTON IS PRESSED</a:t>
            </a:r>
          </a:p>
          <a:p>
            <a:pPr marL="0" indent="0">
              <a:buNone/>
            </a:pPr>
            <a:r>
              <a:rPr lang="en-US" b="1" dirty="0"/>
              <a:t>MAINTAINED CONTACT PUSH BUTTONS </a:t>
            </a:r>
            <a:r>
              <a:rPr lang="en-US" dirty="0"/>
              <a:t>– WITH CONTACTS THAT REMAIN IN THEIR ACTIVATED STATE AFTER THE BUTTON IS RELEASED</a:t>
            </a:r>
          </a:p>
          <a:p>
            <a:pPr marL="0" indent="0">
              <a:buNone/>
            </a:pPr>
            <a:endParaRPr lang="en-US" dirty="0"/>
          </a:p>
        </p:txBody>
      </p:sp>
      <p:pic>
        <p:nvPicPr>
          <p:cNvPr id="4" name="Picture 3"/>
          <p:cNvPicPr>
            <a:picLocks noChangeAspect="1"/>
          </p:cNvPicPr>
          <p:nvPr/>
        </p:nvPicPr>
        <p:blipFill>
          <a:blip r:embed="rId2"/>
          <a:stretch>
            <a:fillRect/>
          </a:stretch>
        </p:blipFill>
        <p:spPr>
          <a:xfrm>
            <a:off x="1141412" y="3442447"/>
            <a:ext cx="10234800" cy="3195965"/>
          </a:xfrm>
          <a:prstGeom prst="rect">
            <a:avLst/>
          </a:prstGeom>
        </p:spPr>
      </p:pic>
    </p:spTree>
    <p:extLst>
      <p:ext uri="{BB962C8B-B14F-4D97-AF65-F5344CB8AC3E}">
        <p14:creationId xmlns:p14="http://schemas.microsoft.com/office/powerpoint/2010/main" val="30024579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618518"/>
            <a:ext cx="9905998" cy="901000"/>
          </a:xfrm>
        </p:spPr>
        <p:txBody>
          <a:bodyPr>
            <a:normAutofit fontScale="90000"/>
          </a:bodyPr>
          <a:lstStyle/>
          <a:p>
            <a:r>
              <a:rPr lang="en-US" dirty="0"/>
              <a:t>3. </a:t>
            </a:r>
            <a:r>
              <a:rPr lang="en-US" b="1" dirty="0"/>
              <a:t>PUSH BUTTONS / TOGGLE SWITHES/ SELECTOR SWITCHES</a:t>
            </a:r>
            <a:endParaRPr lang="en-US" dirty="0"/>
          </a:p>
        </p:txBody>
      </p:sp>
      <p:sp>
        <p:nvSpPr>
          <p:cNvPr id="3" name="Content Placeholder 2"/>
          <p:cNvSpPr>
            <a:spLocks noGrp="1"/>
          </p:cNvSpPr>
          <p:nvPr>
            <p:ph idx="1"/>
          </p:nvPr>
        </p:nvSpPr>
        <p:spPr>
          <a:xfrm>
            <a:off x="1141412" y="1519518"/>
            <a:ext cx="9905999" cy="5096435"/>
          </a:xfrm>
        </p:spPr>
        <p:txBody>
          <a:bodyPr>
            <a:normAutofit/>
          </a:bodyPr>
          <a:lstStyle/>
          <a:p>
            <a:r>
              <a:rPr lang="en-US" dirty="0"/>
              <a:t>A MANUALLY OPERATED SWITCH IS ONE THAT IS CONTROLLED BY HAND.</a:t>
            </a:r>
          </a:p>
          <a:p>
            <a:r>
              <a:rPr lang="en-US" dirty="0"/>
              <a:t>A TOGGLE SWITCH USES A MECHANICAL LEVER MECHANISM TO IMPLEMENT A POSITIVE SNAP ACTION FOR SWITCHING OF ELECTRICAL CONTACTS. THIS TYPE OF SWITCHING OR CONTACT ARRANGEMENT IS SPECIFIED BY THE APPROPRIATE ABBREVIATION AS FOLLOWS:</a:t>
            </a:r>
          </a:p>
          <a:p>
            <a:pPr marL="0" indent="0">
              <a:buNone/>
            </a:pPr>
            <a:r>
              <a:rPr lang="en-US" dirty="0"/>
              <a:t>    SPST—SINGLE POLE, SINGLE THROW</a:t>
            </a:r>
          </a:p>
          <a:p>
            <a:pPr marL="0" indent="0">
              <a:buNone/>
            </a:pPr>
            <a:r>
              <a:rPr lang="en-US" dirty="0"/>
              <a:t>    SPDT—SINGLE POLE, DOUBLE THROW</a:t>
            </a:r>
          </a:p>
          <a:p>
            <a:pPr marL="0" indent="0">
              <a:buNone/>
            </a:pPr>
            <a:r>
              <a:rPr lang="en-US" dirty="0"/>
              <a:t>    DPST—Double pole, single throw</a:t>
            </a:r>
          </a:p>
          <a:p>
            <a:pPr marL="0" indent="0">
              <a:buNone/>
            </a:pPr>
            <a:r>
              <a:rPr lang="en-US" dirty="0"/>
              <a:t>    DPDT—Double pole, double throw</a:t>
            </a:r>
          </a:p>
        </p:txBody>
      </p:sp>
    </p:spTree>
    <p:extLst>
      <p:ext uri="{BB962C8B-B14F-4D97-AF65-F5344CB8AC3E}">
        <p14:creationId xmlns:p14="http://schemas.microsoft.com/office/powerpoint/2010/main" val="18235254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a:t>
            </a:r>
            <a:r>
              <a:rPr lang="en-US" b="1" dirty="0"/>
              <a:t>PUSH BUTTONS / SLDE SWITCHES/ TOGGLE SWITHES/ SELECTOR SWITCHES</a:t>
            </a:r>
            <a:endParaRPr lang="en-US" dirty="0"/>
          </a:p>
        </p:txBody>
      </p:sp>
      <p:pic>
        <p:nvPicPr>
          <p:cNvPr id="4" name="Content Placeholder 3"/>
          <p:cNvPicPr>
            <a:picLocks noGrp="1" noChangeAspect="1"/>
          </p:cNvPicPr>
          <p:nvPr>
            <p:ph idx="1"/>
          </p:nvPr>
        </p:nvPicPr>
        <p:blipFill>
          <a:blip r:embed="rId2"/>
          <a:stretch>
            <a:fillRect/>
          </a:stretch>
        </p:blipFill>
        <p:spPr>
          <a:xfrm>
            <a:off x="1331259" y="1838490"/>
            <a:ext cx="10018059" cy="4562310"/>
          </a:xfrm>
          <a:prstGeom prst="rect">
            <a:avLst/>
          </a:prstGeom>
        </p:spPr>
      </p:pic>
    </p:spTree>
    <p:extLst>
      <p:ext uri="{BB962C8B-B14F-4D97-AF65-F5344CB8AC3E}">
        <p14:creationId xmlns:p14="http://schemas.microsoft.com/office/powerpoint/2010/main" val="83712755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8D1E14"/>
      </a:dk2>
      <a:lt2>
        <a:srgbClr val="FF744E"/>
      </a:lt2>
      <a:accent1>
        <a:srgbClr val="E9B758"/>
      </a:accent1>
      <a:accent2>
        <a:srgbClr val="FE8943"/>
      </a:accent2>
      <a:accent3>
        <a:srgbClr val="AEA27C"/>
      </a:accent3>
      <a:accent4>
        <a:srgbClr val="90B46E"/>
      </a:accent4>
      <a:accent5>
        <a:srgbClr val="71AEC1"/>
      </a:accent5>
      <a:accent6>
        <a:srgbClr val="C98DE7"/>
      </a:accent6>
      <a:hlink>
        <a:srgbClr val="FF7A22"/>
      </a:hlink>
      <a:folHlink>
        <a:srgbClr val="FDCD86"/>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88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2000"/>
                <a:satMod val="150000"/>
                <a:lumMod val="15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14971C58-AB76-4A2A-B231-5F8CA03CF491}"/>
    </a:ext>
  </a:extLst>
</a:theme>
</file>

<file path=docProps/app.xml><?xml version="1.0" encoding="utf-8"?>
<Properties xmlns="http://schemas.openxmlformats.org/officeDocument/2006/extended-properties" xmlns:vt="http://schemas.openxmlformats.org/officeDocument/2006/docPropsVTypes">
  <Template/>
  <TotalTime>1063</TotalTime>
  <Words>1264</Words>
  <Application>Microsoft Office PowerPoint</Application>
  <PresentationFormat>Widescreen</PresentationFormat>
  <Paragraphs>112</Paragraphs>
  <Slides>38</Slides>
  <Notes>0</Notes>
  <HiddenSlides>0</HiddenSlides>
  <MMClips>2</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38</vt:i4>
      </vt:variant>
    </vt:vector>
  </HeadingPairs>
  <TitlesOfParts>
    <vt:vector size="43" baseType="lpstr">
      <vt:lpstr>Arial</vt:lpstr>
      <vt:lpstr>Lato</vt:lpstr>
      <vt:lpstr>Tw Cen MT</vt:lpstr>
      <vt:lpstr>Wingdings</vt:lpstr>
      <vt:lpstr>Circuit</vt:lpstr>
      <vt:lpstr>ELECTROMECHANICAL SYSTEM</vt:lpstr>
      <vt:lpstr>MOTOR CONTROL A motor control circuit can be defined as a means of supplying power to and removing power from a motor.</vt:lpstr>
      <vt:lpstr>Basic Motor control components</vt:lpstr>
      <vt:lpstr>1. Circuit breakers</vt:lpstr>
      <vt:lpstr>2. FUSES</vt:lpstr>
      <vt:lpstr>3. PUSH BUTTONS / SLiDE SWITCHES/ TOGGLE SWITHES/ SELECTOR SWITCHES</vt:lpstr>
      <vt:lpstr>3. PUSH BUTTONS / TOGGLE SWITHES/ SELECTOR SWITCHES</vt:lpstr>
      <vt:lpstr>3. PUSH BUTTONS / TOGGLE SWITHES/ SELECTOR SWITCHES</vt:lpstr>
      <vt:lpstr>3. PUSH BUTTONS / SLDE SWITCHES/ TOGGLE SWITHES/ SELECTOR SWITCHES</vt:lpstr>
      <vt:lpstr>3. PUSH BUTTONS / TOGGLE SWITHES/ SELECTOR SWITCHEs</vt:lpstr>
      <vt:lpstr>3. PUSH BUTTONS / TOGGLE SWITHES/ SELECTOR SWITCHES</vt:lpstr>
      <vt:lpstr>4. INDICATOR LIGHTS (PILOT LIGHTS)</vt:lpstr>
      <vt:lpstr>4. INDICATOR LIGHTS (PILOT LIGHTS)</vt:lpstr>
      <vt:lpstr>5. OVERLOAD RELAYS (THERMAL / SOLID STATE)</vt:lpstr>
      <vt:lpstr>5. OVERLOAD RELAYS (THERMAL / SOLID STATE)</vt:lpstr>
      <vt:lpstr>6. MAGNETIC CONTACTORS</vt:lpstr>
      <vt:lpstr>6. MAGNETIC CONTACTORS</vt:lpstr>
      <vt:lpstr>6. MAGNETIC CONTACTORS</vt:lpstr>
      <vt:lpstr>7. CONTROL RELAYS</vt:lpstr>
      <vt:lpstr>7. CONTROL RELAYS</vt:lpstr>
      <vt:lpstr>7. CONTROL RELAYS</vt:lpstr>
      <vt:lpstr>7. CONTROL RELAYS</vt:lpstr>
      <vt:lpstr>7. CONTROL RELAYS</vt:lpstr>
      <vt:lpstr>7. CONTROL RELAYS</vt:lpstr>
      <vt:lpstr>7. CONTROL RELAYS</vt:lpstr>
      <vt:lpstr>7. CONTROL RELAYS</vt:lpstr>
      <vt:lpstr>8. MOTOR STARTER</vt:lpstr>
      <vt:lpstr>8. MOTOR STARTER</vt:lpstr>
      <vt:lpstr>9. AC MOTORS </vt:lpstr>
      <vt:lpstr>10. VARIABLE FREQUENCY DRIVE (VFD)</vt:lpstr>
      <vt:lpstr>11. VARIABLE FREQUENCY DRIVE (VFD)</vt:lpstr>
      <vt:lpstr>PowerPoint Presentation</vt:lpstr>
      <vt:lpstr>Electrical codes and standards</vt:lpstr>
      <vt:lpstr>Electrical codes and standards</vt:lpstr>
      <vt:lpstr>Electrical codes and standards</vt:lpstr>
      <vt:lpstr>PowerPoint Presentation</vt:lpstr>
      <vt:lpstr>COMMON MOTOR CONTROL SYMBOLS</vt:lpstr>
      <vt:lpstr>END of Chapter 3</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User</dc:creator>
  <cp:lastModifiedBy>Mikko De Torres</cp:lastModifiedBy>
  <cp:revision>80</cp:revision>
  <dcterms:created xsi:type="dcterms:W3CDTF">2020-02-06T03:01:40Z</dcterms:created>
  <dcterms:modified xsi:type="dcterms:W3CDTF">2025-02-10T11:21:06Z</dcterms:modified>
</cp:coreProperties>
</file>